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5"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6" r:id="rId11"/>
    <p:sldId id="267" r:id="rId12"/>
    <p:sldId id="287" r:id="rId13"/>
    <p:sldId id="268" r:id="rId14"/>
    <p:sldId id="270" r:id="rId15"/>
    <p:sldId id="288" r:id="rId16"/>
    <p:sldId id="271" r:id="rId17"/>
    <p:sldId id="289"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85" r:id="rId31"/>
  </p:sldIdLst>
  <p:sldSz cx="12192000" cy="6858000"/>
  <p:notesSz cx="7010400"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C38791C-877C-4259-8CAE-C8175195A67F}">
  <a:tblStyle styleId="{9C38791C-877C-4259-8CAE-C8175195A67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3037840" cy="461804"/>
          </a:xfrm>
          <a:prstGeom prst="rect">
            <a:avLst/>
          </a:prstGeom>
          <a:noFill/>
          <a:ln>
            <a:noFill/>
          </a:ln>
        </p:spPr>
        <p:txBody>
          <a:bodyPr spcFirstLastPara="1" wrap="square" lIns="92800" tIns="46400" rIns="92800" bIns="464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1"/>
            <a:ext cx="3037840" cy="461804"/>
          </a:xfrm>
          <a:prstGeom prst="rect">
            <a:avLst/>
          </a:prstGeom>
          <a:noFill/>
          <a:ln>
            <a:noFill/>
          </a:ln>
        </p:spPr>
        <p:txBody>
          <a:bodyPr spcFirstLastPara="1" wrap="square" lIns="92800" tIns="46400" rIns="92800" bIns="464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lstStyle>
            <a:lvl1pPr marL="457200" marR="0" lvl="0" indent="-22860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3230646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p:nvPr/>
        </p:nvSpPr>
        <p:spPr>
          <a:xfrm>
            <a:off x="3971457" y="8773012"/>
            <a:ext cx="3037366" cy="461489"/>
          </a:xfrm>
          <a:prstGeom prst="rect">
            <a:avLst/>
          </a:prstGeom>
          <a:noFill/>
          <a:ln>
            <a:noFill/>
          </a:ln>
        </p:spPr>
        <p:txBody>
          <a:bodyPr spcFirstLastPara="1" wrap="square" lIns="92250" tIns="46125" rIns="92250" bIns="46125"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
        <p:nvSpPr>
          <p:cNvPr id="74" name="Google Shape;74;p1: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5" name="Google Shape;75;p1: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76" name="Google Shape;76;p1: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1</a:t>
            </a:fld>
            <a:endParaRPr/>
          </a:p>
        </p:txBody>
      </p:sp>
      <p:sp>
        <p:nvSpPr>
          <p:cNvPr id="77" name="Google Shape;77;p1: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78" name="Google Shape;78;p1: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4260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1: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62" name="Google Shape;162;p11: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338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2: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70" name="Google Shape;170;p12: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628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3: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3: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79" name="Google Shape;179;p13: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80" name="Google Shape;180;p13: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181" name="Google Shape;181;p13: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2544089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5: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03" name="Google Shape;203;p15: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132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6: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p16: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12" name="Google Shape;212;p16: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13" name="Google Shape;213;p16: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214" name="Google Shape;214;p16: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1765643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7: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22" name="Google Shape;222;p17: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7689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8: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18: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31" name="Google Shape;231;p18: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32" name="Google Shape;232;p18: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233" name="Google Shape;233;p18: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3454580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9: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19: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42" name="Google Shape;242;p19: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43" name="Google Shape;243;p19: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244" name="Google Shape;244;p19: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40378468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0: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55" name="Google Shape;255;p20: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2299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1: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3" name="Google Shape;263;p21:notes"/>
          <p:cNvSpPr txBox="1">
            <a:spLocks noGrp="1"/>
          </p:cNvSpPr>
          <p:nvPr>
            <p:ph type="body" idx="1"/>
          </p:nvPr>
        </p:nvSpPr>
        <p:spPr>
          <a:xfrm>
            <a:off x="701040" y="4387136"/>
            <a:ext cx="5608320" cy="415623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64" name="Google Shape;264;p21:notes"/>
          <p:cNvSpPr txBox="1">
            <a:spLocks noGrp="1"/>
          </p:cNvSpPr>
          <p:nvPr>
            <p:ph type="hdr" idx="3"/>
          </p:nvPr>
        </p:nvSpPr>
        <p:spPr>
          <a:xfrm>
            <a:off x="0" y="1"/>
            <a:ext cx="3037840" cy="461804"/>
          </a:xfrm>
          <a:prstGeom prst="rect">
            <a:avLst/>
          </a:prstGeom>
          <a:noFill/>
          <a:ln>
            <a:noFill/>
          </a:ln>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65" name="Google Shape;265;p21:notes"/>
          <p:cNvSpPr txBox="1">
            <a:spLocks noGrp="1"/>
          </p:cNvSpPr>
          <p:nvPr>
            <p:ph type="ftr" idx="11"/>
          </p:nvPr>
        </p:nvSpPr>
        <p:spPr>
          <a:xfrm>
            <a:off x="0" y="8772669"/>
            <a:ext cx="3037840" cy="461804"/>
          </a:xfrm>
          <a:prstGeom prst="rect">
            <a:avLst/>
          </a:prstGeom>
          <a:noFill/>
          <a:ln>
            <a:noFill/>
          </a:ln>
        </p:spPr>
        <p:txBody>
          <a:bodyPr spcFirstLastPara="1" wrap="square" lIns="92800" tIns="46400" rIns="92800" bIns="46400" anchor="b" anchorCtr="0">
            <a:noAutofit/>
          </a:bodyPr>
          <a:lstStyle/>
          <a:p>
            <a:pPr marL="0" lvl="0" indent="0" algn="l" rtl="0">
              <a:spcBef>
                <a:spcPts val="0"/>
              </a:spcBef>
              <a:spcAft>
                <a:spcPts val="0"/>
              </a:spcAft>
              <a:buNone/>
            </a:pPr>
            <a:endParaRPr/>
          </a:p>
        </p:txBody>
      </p:sp>
      <p:sp>
        <p:nvSpPr>
          <p:cNvPr id="266" name="Google Shape;266;p21:notes"/>
          <p:cNvSpPr txBox="1">
            <a:spLocks noGrp="1"/>
          </p:cNvSpPr>
          <p:nvPr>
            <p:ph type="sldNum" idx="12"/>
          </p:nvPr>
        </p:nvSpPr>
        <p:spPr>
          <a:xfrm>
            <a:off x="3970938" y="8772669"/>
            <a:ext cx="3037840" cy="461804"/>
          </a:xfrm>
          <a:prstGeom prst="rect">
            <a:avLst/>
          </a:prstGeom>
          <a:noFill/>
          <a:ln>
            <a:noFill/>
          </a:ln>
        </p:spPr>
        <p:txBody>
          <a:bodyPr spcFirstLastPara="1" wrap="square" lIns="92800" tIns="46400" rIns="92800" bIns="46400" anchor="b" anchorCtr="0">
            <a:noAutofit/>
          </a:bodyPr>
          <a:lstStyle/>
          <a:p>
            <a:pPr marL="0" lvl="0" indent="0" algn="r"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373165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84" name="Google Shape;84;p2: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99454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2: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74" name="Google Shape;274;p22: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1480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3: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82" name="Google Shape;282;p23: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5432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24: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90" name="Google Shape;290;p24: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96315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5: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298" name="Google Shape;298;p25: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73612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26: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309" name="Google Shape;309;p26: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68175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27: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317" name="Google Shape;317;p27: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3694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29: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334" name="Google Shape;334;p29: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905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30: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342" name="Google Shape;342;p30: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6107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6093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0144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4132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8225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7: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26" name="Google Shape;126;p7: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5014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34" name="Google Shape;134;p8: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132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txBox="1">
            <a:spLocks noGrp="1"/>
          </p:cNvSpPr>
          <p:nvPr>
            <p:ph type="body" idx="1"/>
          </p:nvPr>
        </p:nvSpPr>
        <p:spPr>
          <a:xfrm>
            <a:off x="701040" y="4387136"/>
            <a:ext cx="5608320" cy="4156234"/>
          </a:xfrm>
          <a:prstGeom prst="rect">
            <a:avLst/>
          </a:prstGeom>
        </p:spPr>
        <p:txBody>
          <a:bodyPr spcFirstLastPara="1" wrap="square" lIns="92800" tIns="46400" rIns="92800" bIns="46400" anchor="t" anchorCtr="0">
            <a:noAutofit/>
          </a:bodyPr>
          <a:lstStyle/>
          <a:p>
            <a:pPr marL="0" lvl="0" indent="0" algn="l" rtl="0">
              <a:spcBef>
                <a:spcPts val="0"/>
              </a:spcBef>
              <a:spcAft>
                <a:spcPts val="0"/>
              </a:spcAft>
              <a:buNone/>
            </a:pPr>
            <a:endParaRPr/>
          </a:p>
        </p:txBody>
      </p:sp>
      <p:sp>
        <p:nvSpPr>
          <p:cNvPr id="142" name="Google Shape;142;p9:notes"/>
          <p:cNvSpPr>
            <a:spLocks noGrp="1" noRot="1" noChangeAspect="1"/>
          </p:cNvSpPr>
          <p:nvPr>
            <p:ph type="sldImg" idx="2"/>
          </p:nvPr>
        </p:nvSpPr>
        <p:spPr>
          <a:xfrm>
            <a:off x="430213" y="693738"/>
            <a:ext cx="6153150" cy="34623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196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1"/>
        <p:cNvGrpSpPr/>
        <p:nvPr/>
      </p:nvGrpSpPr>
      <p:grpSpPr>
        <a:xfrm>
          <a:off x="0" y="0"/>
          <a:ext cx="0" cy="0"/>
          <a:chOff x="0" y="0"/>
          <a:chExt cx="0" cy="0"/>
        </a:xfrm>
      </p:grpSpPr>
      <p:sp>
        <p:nvSpPr>
          <p:cNvPr id="22" name="Google Shape;22;p2"/>
          <p:cNvSpPr/>
          <p:nvPr/>
        </p:nvSpPr>
        <p:spPr>
          <a:xfrm>
            <a:off x="0" y="-17670"/>
            <a:ext cx="12192000" cy="13271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 name="Google Shape;23;p2"/>
          <p:cNvSpPr/>
          <p:nvPr/>
        </p:nvSpPr>
        <p:spPr>
          <a:xfrm>
            <a:off x="3" y="1218977"/>
            <a:ext cx="8799444" cy="3901440"/>
          </a:xfrm>
          <a:prstGeom prst="rect">
            <a:avLst/>
          </a:prstGeom>
          <a:solidFill>
            <a:srgbClr val="CF2124"/>
          </a:solidFill>
          <a:ln w="9525" cap="flat" cmpd="sng">
            <a:solidFill>
              <a:srgbClr val="CF212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 name="Google Shape;24;p2"/>
          <p:cNvSpPr txBox="1">
            <a:spLocks noGrp="1"/>
          </p:cNvSpPr>
          <p:nvPr>
            <p:ph type="subTitle" idx="1"/>
          </p:nvPr>
        </p:nvSpPr>
        <p:spPr>
          <a:xfrm>
            <a:off x="916503" y="3697339"/>
            <a:ext cx="6966440" cy="1112839"/>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2240"/>
              <a:buNone/>
              <a:defRPr sz="3200">
                <a:solidFill>
                  <a:schemeClr val="lt1"/>
                </a:solidFill>
              </a:defRPr>
            </a:lvl1pPr>
            <a:lvl2pPr lvl="1" algn="ctr">
              <a:spcBef>
                <a:spcPts val="900"/>
              </a:spcBef>
              <a:spcAft>
                <a:spcPts val="0"/>
              </a:spcAft>
              <a:buSzPts val="3080"/>
              <a:buNone/>
              <a:defRPr>
                <a:solidFill>
                  <a:srgbClr val="888888"/>
                </a:solidFill>
              </a:defRPr>
            </a:lvl2pPr>
            <a:lvl3pPr lvl="2" algn="ctr">
              <a:spcBef>
                <a:spcPts val="600"/>
              </a:spcBef>
              <a:spcAft>
                <a:spcPts val="0"/>
              </a:spcAft>
              <a:buSzPts val="264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5" name="Google Shape;25;p2"/>
          <p:cNvSpPr/>
          <p:nvPr/>
        </p:nvSpPr>
        <p:spPr>
          <a:xfrm>
            <a:off x="3" y="5056020"/>
            <a:ext cx="8799444" cy="86815"/>
          </a:xfrm>
          <a:prstGeom prst="rect">
            <a:avLst/>
          </a:prstGeom>
          <a:solidFill>
            <a:srgbClr val="CF212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 name="Google Shape;26;p2"/>
          <p:cNvSpPr/>
          <p:nvPr/>
        </p:nvSpPr>
        <p:spPr>
          <a:xfrm>
            <a:off x="2" y="5056019"/>
            <a:ext cx="8799444" cy="86815"/>
          </a:xfrm>
          <a:prstGeom prst="rect">
            <a:avLst/>
          </a:prstGeom>
          <a:solidFill>
            <a:srgbClr val="CF212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 name="Google Shape;27;p2"/>
          <p:cNvSpPr txBox="1">
            <a:spLocks noGrp="1"/>
          </p:cNvSpPr>
          <p:nvPr>
            <p:ph type="title"/>
          </p:nvPr>
        </p:nvSpPr>
        <p:spPr>
          <a:xfrm>
            <a:off x="914456" y="1875512"/>
            <a:ext cx="6970533" cy="12192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lt1"/>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2"/>
          <p:cNvSpPr/>
          <p:nvPr/>
        </p:nvSpPr>
        <p:spPr>
          <a:xfrm>
            <a:off x="1" y="5080552"/>
            <a:ext cx="8802624" cy="79733"/>
          </a:xfrm>
          <a:prstGeom prst="rect">
            <a:avLst/>
          </a:prstGeom>
          <a:solidFill>
            <a:srgbClr val="84172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9"/>
        <p:cNvGrpSpPr/>
        <p:nvPr/>
      </p:nvGrpSpPr>
      <p:grpSpPr>
        <a:xfrm>
          <a:off x="0" y="0"/>
          <a:ext cx="0" cy="0"/>
          <a:chOff x="0" y="0"/>
          <a:chExt cx="0" cy="0"/>
        </a:xfrm>
      </p:grpSpPr>
      <p:sp>
        <p:nvSpPr>
          <p:cNvPr id="30" name="Google Shape;30;p3"/>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
        <p:nvSpPr>
          <p:cNvPr id="33" name="Google Shape;33;p3"/>
          <p:cNvSpPr txBox="1">
            <a:spLocks noGrp="1"/>
          </p:cNvSpPr>
          <p:nvPr>
            <p:ph type="body" idx="1"/>
          </p:nvPr>
        </p:nvSpPr>
        <p:spPr>
          <a:xfrm>
            <a:off x="1282700" y="1754188"/>
            <a:ext cx="4663440" cy="4022725"/>
          </a:xfrm>
          <a:prstGeom prst="rect">
            <a:avLst/>
          </a:prstGeom>
          <a:noFill/>
          <a:ln>
            <a:noFill/>
          </a:ln>
        </p:spPr>
        <p:txBody>
          <a:bodyPr spcFirstLastPara="1" wrap="square" lIns="91425" tIns="45700" rIns="91425" bIns="4570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4" name="Google Shape;34;p3"/>
          <p:cNvSpPr txBox="1">
            <a:spLocks noGrp="1"/>
          </p:cNvSpPr>
          <p:nvPr>
            <p:ph type="body" idx="2"/>
          </p:nvPr>
        </p:nvSpPr>
        <p:spPr>
          <a:xfrm>
            <a:off x="6396039" y="1754188"/>
            <a:ext cx="4663440" cy="4022725"/>
          </a:xfrm>
          <a:prstGeom prst="rect">
            <a:avLst/>
          </a:prstGeom>
          <a:noFill/>
          <a:ln>
            <a:noFill/>
          </a:ln>
        </p:spPr>
        <p:txBody>
          <a:bodyPr spcFirstLastPara="1" wrap="square" lIns="91425" tIns="45700" rIns="91425" bIns="4570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3"/>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pos="800">
          <p15:clr>
            <a:srgbClr val="FBAE40"/>
          </p15:clr>
        </p15:guide>
        <p15:guide id="2" pos="6944">
          <p15:clr>
            <a:srgbClr val="FBAE40"/>
          </p15:clr>
        </p15:guide>
        <p15:guide id="3" orient="horz" pos="828">
          <p15:clr>
            <a:srgbClr val="FBAE40"/>
          </p15:clr>
        </p15:guide>
        <p15:guide id="4" pos="1067">
          <p15:clr>
            <a:srgbClr val="FBAE40"/>
          </p15:clr>
        </p15:guide>
        <p15:guide id="5" pos="925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6"/>
        <p:cNvGrpSpPr/>
        <p:nvPr/>
      </p:nvGrpSpPr>
      <p:grpSpPr>
        <a:xfrm>
          <a:off x="0" y="0"/>
          <a:ext cx="0" cy="0"/>
          <a:chOff x="0" y="0"/>
          <a:chExt cx="0" cy="0"/>
        </a:xfrm>
      </p:grpSpPr>
      <p:sp>
        <p:nvSpPr>
          <p:cNvPr id="37" name="Google Shape;37;p4"/>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4"/>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
        <p:nvSpPr>
          <p:cNvPr id="40" name="Google Shape;40;p4"/>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pos="800">
          <p15:clr>
            <a:srgbClr val="FBAE40"/>
          </p15:clr>
        </p15:guide>
        <p15:guide id="2" pos="6944">
          <p15:clr>
            <a:srgbClr val="FBAE40"/>
          </p15:clr>
        </p15:guide>
        <p15:guide id="3" orient="horz" pos="828">
          <p15:clr>
            <a:srgbClr val="FBAE40"/>
          </p15:clr>
        </p15:guide>
        <p15:guide id="4" pos="1067">
          <p15:clr>
            <a:srgbClr val="FBAE40"/>
          </p15:clr>
        </p15:guide>
        <p15:guide id="5" pos="925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1"/>
        <p:cNvGrpSpPr/>
        <p:nvPr/>
      </p:nvGrpSpPr>
      <p:grpSpPr>
        <a:xfrm>
          <a:off x="0" y="0"/>
          <a:ext cx="0" cy="0"/>
          <a:chOff x="0" y="0"/>
          <a:chExt cx="0" cy="0"/>
        </a:xfrm>
      </p:grpSpPr>
      <p:sp>
        <p:nvSpPr>
          <p:cNvPr id="42" name="Google Shape;42;p5"/>
          <p:cNvSpPr txBox="1">
            <a:spLocks noGrp="1"/>
          </p:cNvSpPr>
          <p:nvPr>
            <p:ph type="body" idx="1"/>
          </p:nvPr>
        </p:nvSpPr>
        <p:spPr>
          <a:xfrm>
            <a:off x="1270000" y="1535114"/>
            <a:ext cx="4663440" cy="639763"/>
          </a:xfrm>
          <a:prstGeom prst="rect">
            <a:avLst/>
          </a:prstGeom>
          <a:noFill/>
          <a:ln>
            <a:noFill/>
          </a:ln>
        </p:spPr>
        <p:txBody>
          <a:bodyPr spcFirstLastPara="1" wrap="square" lIns="91425" tIns="45700" rIns="91425" bIns="45700" anchor="b" anchorCtr="0"/>
          <a:lstStyle>
            <a:lvl1pPr marL="457200" lvl="0" indent="-228600" algn="l">
              <a:spcBef>
                <a:spcPts val="1800"/>
              </a:spcBef>
              <a:spcAft>
                <a:spcPts val="0"/>
              </a:spcAft>
              <a:buSzPts val="1960"/>
              <a:buNone/>
              <a:defRPr sz="2800" b="1"/>
            </a:lvl1pPr>
            <a:lvl2pPr marL="914400" lvl="1" indent="-228600" algn="l">
              <a:spcBef>
                <a:spcPts val="900"/>
              </a:spcBef>
              <a:spcAft>
                <a:spcPts val="0"/>
              </a:spcAft>
              <a:buSzPts val="2200"/>
              <a:buNone/>
              <a:defRPr sz="2000" b="1"/>
            </a:lvl2pPr>
            <a:lvl3pPr marL="1371600" lvl="2" indent="-228600" algn="l">
              <a:spcBef>
                <a:spcPts val="600"/>
              </a:spcBef>
              <a:spcAft>
                <a:spcPts val="0"/>
              </a:spcAft>
              <a:buSzPts val="198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5"/>
          <p:cNvSpPr txBox="1">
            <a:spLocks noGrp="1"/>
          </p:cNvSpPr>
          <p:nvPr>
            <p:ph type="body" idx="2"/>
          </p:nvPr>
        </p:nvSpPr>
        <p:spPr>
          <a:xfrm>
            <a:off x="6408616" y="1535114"/>
            <a:ext cx="4663440" cy="639763"/>
          </a:xfrm>
          <a:prstGeom prst="rect">
            <a:avLst/>
          </a:prstGeom>
          <a:noFill/>
          <a:ln>
            <a:noFill/>
          </a:ln>
        </p:spPr>
        <p:txBody>
          <a:bodyPr spcFirstLastPara="1" wrap="square" lIns="91425" tIns="45700" rIns="91425" bIns="45700" anchor="b" anchorCtr="0"/>
          <a:lstStyle>
            <a:lvl1pPr marL="457200" lvl="0" indent="-228600" algn="l">
              <a:spcBef>
                <a:spcPts val="1800"/>
              </a:spcBef>
              <a:spcAft>
                <a:spcPts val="0"/>
              </a:spcAft>
              <a:buSzPts val="1960"/>
              <a:buNone/>
              <a:defRPr sz="2800" b="1"/>
            </a:lvl1pPr>
            <a:lvl2pPr marL="914400" lvl="1" indent="-228600" algn="l">
              <a:spcBef>
                <a:spcPts val="900"/>
              </a:spcBef>
              <a:spcAft>
                <a:spcPts val="0"/>
              </a:spcAft>
              <a:buSzPts val="2200"/>
              <a:buNone/>
              <a:defRPr sz="2000" b="1"/>
            </a:lvl2pPr>
            <a:lvl3pPr marL="1371600" lvl="2" indent="-228600" algn="l">
              <a:spcBef>
                <a:spcPts val="600"/>
              </a:spcBef>
              <a:spcAft>
                <a:spcPts val="0"/>
              </a:spcAft>
              <a:buSzPts val="198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4" name="Google Shape;44;p5"/>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5"/>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
        <p:nvSpPr>
          <p:cNvPr id="47" name="Google Shape;47;p5"/>
          <p:cNvSpPr txBox="1">
            <a:spLocks noGrp="1"/>
          </p:cNvSpPr>
          <p:nvPr>
            <p:ph type="body" idx="3"/>
          </p:nvPr>
        </p:nvSpPr>
        <p:spPr>
          <a:xfrm>
            <a:off x="1270001" y="2174876"/>
            <a:ext cx="4664075" cy="3779839"/>
          </a:xfrm>
          <a:prstGeom prst="rect">
            <a:avLst/>
          </a:prstGeom>
          <a:noFill/>
          <a:ln>
            <a:noFill/>
          </a:ln>
        </p:spPr>
        <p:txBody>
          <a:bodyPr spcFirstLastPara="1" wrap="square" lIns="91425" tIns="45700" rIns="91425" bIns="45700" anchor="t" anchorCtr="0"/>
          <a:lstStyle>
            <a:lvl1pPr marL="457200" lvl="0" indent="-353060" algn="l">
              <a:spcBef>
                <a:spcPts val="1800"/>
              </a:spcBef>
              <a:spcAft>
                <a:spcPts val="0"/>
              </a:spcAft>
              <a:buSzPts val="1960"/>
              <a:buChar char="■"/>
              <a:defRPr sz="2800"/>
            </a:lvl1pPr>
            <a:lvl2pPr marL="914400" lvl="1" indent="-396240" algn="l">
              <a:spcBef>
                <a:spcPts val="900"/>
              </a:spcBef>
              <a:spcAft>
                <a:spcPts val="0"/>
              </a:spcAft>
              <a:buSzPts val="2640"/>
              <a:buChar char="─"/>
              <a:defRPr sz="2400"/>
            </a:lvl2pPr>
            <a:lvl3pPr marL="1371600" lvl="2" indent="-368300" algn="l">
              <a:spcBef>
                <a:spcPts val="600"/>
              </a:spcBef>
              <a:spcAft>
                <a:spcPts val="0"/>
              </a:spcAft>
              <a:buSzPts val="2200"/>
              <a:buChar char="•"/>
              <a:defRPr sz="2000"/>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8" name="Google Shape;48;p5"/>
          <p:cNvSpPr txBox="1">
            <a:spLocks noGrp="1"/>
          </p:cNvSpPr>
          <p:nvPr>
            <p:ph type="body" idx="4"/>
          </p:nvPr>
        </p:nvSpPr>
        <p:spPr>
          <a:xfrm>
            <a:off x="6408616" y="2174876"/>
            <a:ext cx="4663440" cy="3779839"/>
          </a:xfrm>
          <a:prstGeom prst="rect">
            <a:avLst/>
          </a:prstGeom>
          <a:noFill/>
          <a:ln>
            <a:noFill/>
          </a:ln>
        </p:spPr>
        <p:txBody>
          <a:bodyPr spcFirstLastPara="1" wrap="square" lIns="91425" tIns="45700" rIns="91425" bIns="45700" anchor="t" anchorCtr="0"/>
          <a:lstStyle>
            <a:lvl1pPr marL="457200" lvl="0" indent="-353060" algn="l">
              <a:spcBef>
                <a:spcPts val="1800"/>
              </a:spcBef>
              <a:spcAft>
                <a:spcPts val="0"/>
              </a:spcAft>
              <a:buSzPts val="1960"/>
              <a:buChar char="■"/>
              <a:defRPr sz="2800"/>
            </a:lvl1pPr>
            <a:lvl2pPr marL="914400" lvl="1" indent="-396240" algn="l">
              <a:spcBef>
                <a:spcPts val="900"/>
              </a:spcBef>
              <a:spcAft>
                <a:spcPts val="0"/>
              </a:spcAft>
              <a:buSzPts val="2640"/>
              <a:buChar char="─"/>
              <a:defRPr sz="2400"/>
            </a:lvl2pPr>
            <a:lvl3pPr marL="1371600" lvl="2" indent="-368300" algn="l">
              <a:spcBef>
                <a:spcPts val="600"/>
              </a:spcBef>
              <a:spcAft>
                <a:spcPts val="0"/>
              </a:spcAft>
              <a:buSzPts val="2200"/>
              <a:buChar char="•"/>
              <a:defRPr sz="2000"/>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9" name="Google Shape;49;p5"/>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ext Over">
  <p:cSld name="Text Over">
    <p:spTree>
      <p:nvGrpSpPr>
        <p:cNvPr id="1" name="Shape 50"/>
        <p:cNvGrpSpPr/>
        <p:nvPr/>
      </p:nvGrpSpPr>
      <p:grpSpPr>
        <a:xfrm>
          <a:off x="0" y="0"/>
          <a:ext cx="0" cy="0"/>
          <a:chOff x="0" y="0"/>
          <a:chExt cx="0" cy="0"/>
        </a:xfrm>
      </p:grpSpPr>
      <p:sp>
        <p:nvSpPr>
          <p:cNvPr id="51" name="Google Shape;51;p6"/>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Calibri"/>
                <a:ea typeface="Calibri"/>
                <a:cs typeface="Calibri"/>
                <a:sym typeface="Calibri"/>
              </a:defRPr>
            </a:lvl1pPr>
            <a:lvl2pPr marL="0" lvl="1" indent="0" algn="r">
              <a:spcBef>
                <a:spcPts val="0"/>
              </a:spcBef>
              <a:buNone/>
              <a:defRPr sz="1200">
                <a:solidFill>
                  <a:srgbClr val="888888"/>
                </a:solidFill>
                <a:latin typeface="Calibri"/>
                <a:ea typeface="Calibri"/>
                <a:cs typeface="Calibri"/>
                <a:sym typeface="Calibri"/>
              </a:defRPr>
            </a:lvl2pPr>
            <a:lvl3pPr marL="0" lvl="2" indent="0" algn="r">
              <a:spcBef>
                <a:spcPts val="0"/>
              </a:spcBef>
              <a:buNone/>
              <a:defRPr sz="1200">
                <a:solidFill>
                  <a:srgbClr val="888888"/>
                </a:solidFill>
                <a:latin typeface="Calibri"/>
                <a:ea typeface="Calibri"/>
                <a:cs typeface="Calibri"/>
                <a:sym typeface="Calibri"/>
              </a:defRPr>
            </a:lvl3pPr>
            <a:lvl4pPr marL="0" lvl="3" indent="0" algn="r">
              <a:spcBef>
                <a:spcPts val="0"/>
              </a:spcBef>
              <a:buNone/>
              <a:defRPr sz="1200">
                <a:solidFill>
                  <a:srgbClr val="888888"/>
                </a:solidFill>
                <a:latin typeface="Calibri"/>
                <a:ea typeface="Calibri"/>
                <a:cs typeface="Calibri"/>
                <a:sym typeface="Calibri"/>
              </a:defRPr>
            </a:lvl4pPr>
            <a:lvl5pPr marL="0" lvl="4" indent="0" algn="r">
              <a:spcBef>
                <a:spcPts val="0"/>
              </a:spcBef>
              <a:buNone/>
              <a:defRPr sz="1200">
                <a:solidFill>
                  <a:srgbClr val="888888"/>
                </a:solidFill>
                <a:latin typeface="Calibri"/>
                <a:ea typeface="Calibri"/>
                <a:cs typeface="Calibri"/>
                <a:sym typeface="Calibri"/>
              </a:defRPr>
            </a:lvl5pPr>
            <a:lvl6pPr marL="0" lvl="5" indent="0" algn="r">
              <a:spcBef>
                <a:spcPts val="0"/>
              </a:spcBef>
              <a:buNone/>
              <a:defRPr sz="1200">
                <a:solidFill>
                  <a:srgbClr val="888888"/>
                </a:solidFill>
                <a:latin typeface="Calibri"/>
                <a:ea typeface="Calibri"/>
                <a:cs typeface="Calibri"/>
                <a:sym typeface="Calibri"/>
              </a:defRPr>
            </a:lvl6pPr>
            <a:lvl7pPr marL="0" lvl="6" indent="0" algn="r">
              <a:spcBef>
                <a:spcPts val="0"/>
              </a:spcBef>
              <a:buNone/>
              <a:defRPr sz="1200">
                <a:solidFill>
                  <a:srgbClr val="888888"/>
                </a:solidFill>
                <a:latin typeface="Calibri"/>
                <a:ea typeface="Calibri"/>
                <a:cs typeface="Calibri"/>
                <a:sym typeface="Calibri"/>
              </a:defRPr>
            </a:lvl7pPr>
            <a:lvl8pPr marL="0" lvl="7" indent="0" algn="r">
              <a:spcBef>
                <a:spcPts val="0"/>
              </a:spcBef>
              <a:buNone/>
              <a:defRPr sz="1200">
                <a:solidFill>
                  <a:srgbClr val="888888"/>
                </a:solidFill>
                <a:latin typeface="Calibri"/>
                <a:ea typeface="Calibri"/>
                <a:cs typeface="Calibri"/>
                <a:sym typeface="Calibri"/>
              </a:defRPr>
            </a:lvl8pPr>
            <a:lvl9pPr marL="0" lvl="8" indent="0" algn="r">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3" name="Google Shape;53;p6"/>
          <p:cNvSpPr txBox="1">
            <a:spLocks noGrp="1"/>
          </p:cNvSpPr>
          <p:nvPr>
            <p:ph type="body" idx="1"/>
          </p:nvPr>
        </p:nvSpPr>
        <p:spPr>
          <a:xfrm>
            <a:off x="1278833" y="1761434"/>
            <a:ext cx="9753600" cy="2221287"/>
          </a:xfrm>
          <a:prstGeom prst="rect">
            <a:avLst/>
          </a:prstGeom>
          <a:noFill/>
          <a:ln>
            <a:noFill/>
          </a:ln>
        </p:spPr>
        <p:txBody>
          <a:bodyPr spcFirstLastPara="1" wrap="square" lIns="91425" tIns="45700" rIns="91425" bIns="4570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4" name="Google Shape;54;p6"/>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6"/>
          <p:cNvSpPr txBox="1">
            <a:spLocks noGrp="1"/>
          </p:cNvSpPr>
          <p:nvPr>
            <p:ph type="body" idx="2"/>
          </p:nvPr>
        </p:nvSpPr>
        <p:spPr>
          <a:xfrm>
            <a:off x="1278467" y="4108451"/>
            <a:ext cx="9753600" cy="1780116"/>
          </a:xfrm>
          <a:prstGeom prst="rect">
            <a:avLst/>
          </a:prstGeom>
          <a:noFill/>
          <a:ln>
            <a:noFill/>
          </a:ln>
        </p:spPr>
        <p:txBody>
          <a:bodyPr spcFirstLastPara="1" wrap="square" lIns="91425" tIns="45700" rIns="91425" bIns="4570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7"/>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
        <p:nvSpPr>
          <p:cNvPr id="60" name="Google Shape;60;p7"/>
          <p:cNvSpPr/>
          <p:nvPr/>
        </p:nvSpPr>
        <p:spPr>
          <a:xfrm>
            <a:off x="0" y="-17670"/>
            <a:ext cx="12192000" cy="122803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1" name="Google Shape;61;p7"/>
          <p:cNvSpPr/>
          <p:nvPr/>
        </p:nvSpPr>
        <p:spPr>
          <a:xfrm>
            <a:off x="0" y="-17670"/>
            <a:ext cx="12192000" cy="152586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ide Bar">
  <p:cSld name="Side Bar">
    <p:spTree>
      <p:nvGrpSpPr>
        <p:cNvPr id="1" name="Shape 62"/>
        <p:cNvGrpSpPr/>
        <p:nvPr/>
      </p:nvGrpSpPr>
      <p:grpSpPr>
        <a:xfrm>
          <a:off x="0" y="0"/>
          <a:ext cx="0" cy="0"/>
          <a:chOff x="0" y="0"/>
          <a:chExt cx="0" cy="0"/>
        </a:xfrm>
      </p:grpSpPr>
      <p:sp>
        <p:nvSpPr>
          <p:cNvPr id="63" name="Google Shape;63;p8"/>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8"/>
          <p:cNvSpPr txBox="1">
            <a:spLocks noGrp="1"/>
          </p:cNvSpPr>
          <p:nvPr>
            <p:ph type="sldNum" idx="12"/>
          </p:nvPr>
        </p:nvSpPr>
        <p:spPr>
          <a:xfrm>
            <a:off x="1298941" y="6265305"/>
            <a:ext cx="51807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
        <p:nvSpPr>
          <p:cNvPr id="66" name="Google Shape;66;p8"/>
          <p:cNvSpPr/>
          <p:nvPr/>
        </p:nvSpPr>
        <p:spPr>
          <a:xfrm>
            <a:off x="0" y="-17670"/>
            <a:ext cx="12192000" cy="122803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67" name="Google Shape;67;p8"/>
          <p:cNvSpPr/>
          <p:nvPr/>
        </p:nvSpPr>
        <p:spPr>
          <a:xfrm>
            <a:off x="0" y="-17670"/>
            <a:ext cx="12192000" cy="1471679"/>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68" name="Google Shape;68;p8"/>
          <p:cNvSpPr/>
          <p:nvPr/>
        </p:nvSpPr>
        <p:spPr>
          <a:xfrm rot="-5400000">
            <a:off x="-2828541" y="2810564"/>
            <a:ext cx="6876288" cy="1219200"/>
          </a:xfrm>
          <a:prstGeom prst="rect">
            <a:avLst/>
          </a:prstGeom>
          <a:solidFill>
            <a:srgbClr val="CF212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69" name="Google Shape;69;p8"/>
          <p:cNvSpPr txBox="1">
            <a:spLocks noGrp="1"/>
          </p:cNvSpPr>
          <p:nvPr>
            <p:ph type="title"/>
          </p:nvPr>
        </p:nvSpPr>
        <p:spPr>
          <a:xfrm rot="-5400000">
            <a:off x="-2255517" y="2278380"/>
            <a:ext cx="573024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8"/>
          <p:cNvSpPr/>
          <p:nvPr/>
        </p:nvSpPr>
        <p:spPr>
          <a:xfrm>
            <a:off x="451815" y="6132291"/>
            <a:ext cx="315576" cy="31557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71" name="Google Shape;71;p8"/>
          <p:cNvSpPr/>
          <p:nvPr/>
        </p:nvSpPr>
        <p:spPr>
          <a:xfrm rot="5400000">
            <a:off x="-2179072" y="3380298"/>
            <a:ext cx="6876288" cy="79733"/>
          </a:xfrm>
          <a:prstGeom prst="rect">
            <a:avLst/>
          </a:prstGeom>
          <a:solidFill>
            <a:srgbClr val="84172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dt" idx="10"/>
          </p:nvPr>
        </p:nvSpPr>
        <p:spPr>
          <a:xfrm>
            <a:off x="1908313" y="6265305"/>
            <a:ext cx="1333856"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3" name="Google Shape;13;p1" descr="AARPF_Logo w Tag.eps"/>
          <p:cNvPicPr preferRelativeResize="0"/>
          <p:nvPr/>
        </p:nvPicPr>
        <p:blipFill rotWithShape="1">
          <a:blip r:embed="rId9">
            <a:alphaModFix/>
          </a:blip>
          <a:srcRect/>
          <a:stretch/>
        </p:blipFill>
        <p:spPr>
          <a:xfrm>
            <a:off x="8433788" y="6174258"/>
            <a:ext cx="3148613" cy="547219"/>
          </a:xfrm>
          <a:prstGeom prst="rect">
            <a:avLst/>
          </a:prstGeom>
          <a:noFill/>
          <a:ln>
            <a:noFill/>
          </a:ln>
        </p:spPr>
      </p:pic>
      <p:sp>
        <p:nvSpPr>
          <p:cNvPr id="14" name="Google Shape;14;p1"/>
          <p:cNvSpPr txBox="1">
            <a:spLocks noGrp="1"/>
          </p:cNvSpPr>
          <p:nvPr>
            <p:ph type="body" idx="1"/>
          </p:nvPr>
        </p:nvSpPr>
        <p:spPr>
          <a:xfrm>
            <a:off x="1278833" y="1761433"/>
            <a:ext cx="9753600" cy="4023360"/>
          </a:xfrm>
          <a:prstGeom prst="rect">
            <a:avLst/>
          </a:prstGeom>
          <a:noFill/>
          <a:ln>
            <a:noFill/>
          </a:ln>
        </p:spPr>
        <p:txBody>
          <a:bodyPr spcFirstLastPara="1" wrap="square" lIns="91425" tIns="45700" rIns="91425" bIns="45700" anchor="t" anchorCtr="0"/>
          <a:lstStyle>
            <a:lvl1pPr marL="457200" marR="0" lvl="0" indent="-370840" algn="l" rtl="0">
              <a:spcBef>
                <a:spcPts val="1800"/>
              </a:spcBef>
              <a:spcAft>
                <a:spcPts val="0"/>
              </a:spcAft>
              <a:buClr>
                <a:srgbClr val="CF2124"/>
              </a:buClr>
              <a:buSzPts val="2240"/>
              <a:buFont typeface="Noto Sans Symbols"/>
              <a:buChar char="■"/>
              <a:defRPr sz="3200" b="0" i="0" u="none" strike="noStrike" cap="none">
                <a:solidFill>
                  <a:schemeClr val="dk1"/>
                </a:solidFill>
                <a:latin typeface="Calibri"/>
                <a:ea typeface="Calibri"/>
                <a:cs typeface="Calibri"/>
                <a:sym typeface="Calibri"/>
              </a:defRPr>
            </a:lvl1pPr>
            <a:lvl2pPr marL="914400" marR="0" lvl="1" indent="-424180" algn="l" rtl="0">
              <a:spcBef>
                <a:spcPts val="900"/>
              </a:spcBef>
              <a:spcAft>
                <a:spcPts val="0"/>
              </a:spcAft>
              <a:buClr>
                <a:srgbClr val="CF2124"/>
              </a:buClr>
              <a:buSzPts val="3080"/>
              <a:buFont typeface="Calibri"/>
              <a:buChar char="─"/>
              <a:defRPr sz="2800" b="0" i="0" u="none" strike="noStrike" cap="none">
                <a:solidFill>
                  <a:schemeClr val="dk1"/>
                </a:solidFill>
                <a:latin typeface="Calibri"/>
                <a:ea typeface="Calibri"/>
                <a:cs typeface="Calibri"/>
                <a:sym typeface="Calibri"/>
              </a:defRPr>
            </a:lvl2pPr>
            <a:lvl3pPr marL="1371600" marR="0" lvl="2" indent="-396239" algn="l" rtl="0">
              <a:spcBef>
                <a:spcPts val="600"/>
              </a:spcBef>
              <a:spcAft>
                <a:spcPts val="0"/>
              </a:spcAft>
              <a:buClr>
                <a:srgbClr val="55493F"/>
              </a:buClr>
              <a:buSzPts val="264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Google Shape;15;p1"/>
          <p:cNvSpPr/>
          <p:nvPr/>
        </p:nvSpPr>
        <p:spPr>
          <a:xfrm>
            <a:off x="0" y="-9265"/>
            <a:ext cx="12192000" cy="1219200"/>
          </a:xfrm>
          <a:prstGeom prst="rect">
            <a:avLst/>
          </a:prstGeom>
          <a:solidFill>
            <a:srgbClr val="CF212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 name="Google Shape;16;p1"/>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lt1"/>
              </a:buClr>
              <a:buSzPts val="4000"/>
              <a:buFont typeface="Calibri"/>
              <a:buNone/>
              <a:defRPr sz="4000" b="1"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1"/>
          <p:cNvSpPr/>
          <p:nvPr/>
        </p:nvSpPr>
        <p:spPr>
          <a:xfrm>
            <a:off x="410164" y="431029"/>
            <a:ext cx="315576" cy="31557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8" name="Google Shape;18;p1" descr="AARPF_Logo w Tag.eps"/>
          <p:cNvPicPr preferRelativeResize="0"/>
          <p:nvPr/>
        </p:nvPicPr>
        <p:blipFill rotWithShape="1">
          <a:blip r:embed="rId9">
            <a:alphaModFix/>
          </a:blip>
          <a:srcRect/>
          <a:stretch/>
        </p:blipFill>
        <p:spPr>
          <a:xfrm>
            <a:off x="8433787" y="6174258"/>
            <a:ext cx="3148613" cy="547219"/>
          </a:xfrm>
          <a:prstGeom prst="rect">
            <a:avLst/>
          </a:prstGeom>
          <a:noFill/>
          <a:ln>
            <a:noFill/>
          </a:ln>
        </p:spPr>
      </p:pic>
      <p:sp>
        <p:nvSpPr>
          <p:cNvPr id="19" name="Google Shape;19;p1"/>
          <p:cNvSpPr/>
          <p:nvPr/>
        </p:nvSpPr>
        <p:spPr>
          <a:xfrm>
            <a:off x="410164" y="431029"/>
            <a:ext cx="315576" cy="31557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20;p1"/>
          <p:cNvSpPr/>
          <p:nvPr/>
        </p:nvSpPr>
        <p:spPr>
          <a:xfrm>
            <a:off x="0" y="1182571"/>
            <a:ext cx="12192000" cy="79733"/>
          </a:xfrm>
          <a:prstGeom prst="rect">
            <a:avLst/>
          </a:prstGeom>
          <a:solidFill>
            <a:srgbClr val="84172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067">
          <p15:clr>
            <a:srgbClr val="F26B43"/>
          </p15:clr>
        </p15:guide>
        <p15:guide id="2" pos="683">
          <p15:clr>
            <a:srgbClr val="F26B43"/>
          </p15:clr>
        </p15:guide>
        <p15:guide id="3" orient="horz" pos="828">
          <p15:clr>
            <a:srgbClr val="F26B43"/>
          </p15:clr>
        </p15:guide>
        <p15:guide id="4" pos="800">
          <p15:clr>
            <a:srgbClr val="F26B43"/>
          </p15:clr>
        </p15:guide>
        <p15:guide id="5" orient="horz" pos="1344">
          <p15:clr>
            <a:srgbClr val="F26B43"/>
          </p15:clr>
        </p15:guide>
        <p15:guide id="6" pos="512">
          <p15:clr>
            <a:srgbClr val="F26B43"/>
          </p15:clr>
        </p15:guide>
        <p15:guide id="7" orient="horz" pos="10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9"/>
          <p:cNvSpPr txBox="1">
            <a:spLocks noGrp="1"/>
          </p:cNvSpPr>
          <p:nvPr>
            <p:ph type="subTitle" idx="1"/>
          </p:nvPr>
        </p:nvSpPr>
        <p:spPr>
          <a:xfrm>
            <a:off x="916503" y="3697339"/>
            <a:ext cx="6966440" cy="1112839"/>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SzPts val="2240"/>
              <a:buNone/>
            </a:pPr>
            <a:r>
              <a:rPr lang="en-US"/>
              <a:t>New Jersey Slides</a:t>
            </a:r>
            <a:endParaRPr/>
          </a:p>
          <a:p>
            <a:pPr marL="0" lvl="0" indent="0" algn="ctr" rtl="0">
              <a:spcBef>
                <a:spcPts val="0"/>
              </a:spcBef>
              <a:spcAft>
                <a:spcPts val="0"/>
              </a:spcAft>
              <a:buSzPts val="2240"/>
              <a:buNone/>
            </a:pPr>
            <a:r>
              <a:rPr lang="en-US"/>
              <a:t>Tax Year 2018</a:t>
            </a:r>
            <a:endParaRPr/>
          </a:p>
        </p:txBody>
      </p:sp>
      <p:sp>
        <p:nvSpPr>
          <p:cNvPr id="81" name="Google Shape;81;p9"/>
          <p:cNvSpPr txBox="1">
            <a:spLocks noGrp="1"/>
          </p:cNvSpPr>
          <p:nvPr>
            <p:ph type="title"/>
          </p:nvPr>
        </p:nvSpPr>
        <p:spPr>
          <a:xfrm>
            <a:off x="914456" y="1875512"/>
            <a:ext cx="6970533" cy="1219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4400"/>
              <a:buFont typeface="Calibri"/>
              <a:buNone/>
            </a:pPr>
            <a:r>
              <a:rPr lang="en-US"/>
              <a:t>Retirement Income: </a:t>
            </a:r>
            <a:br>
              <a:rPr lang="en-US"/>
            </a:br>
            <a:r>
              <a:rPr lang="en-US"/>
              <a:t>IRAs and Pensions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9"/>
          <p:cNvSpPr txBox="1">
            <a:spLocks noGrp="1"/>
          </p:cNvSpPr>
          <p:nvPr>
            <p:ph type="ftr" idx="11"/>
          </p:nvPr>
        </p:nvSpPr>
        <p:spPr>
          <a:xfrm>
            <a:off x="3482907" y="6447867"/>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165" name="Google Shape;165;p19"/>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10</a:t>
            </a:fld>
            <a:endParaRPr>
              <a:solidFill>
                <a:srgbClr val="888888"/>
              </a:solidFill>
            </a:endParaRPr>
          </a:p>
        </p:txBody>
      </p:sp>
      <p:sp>
        <p:nvSpPr>
          <p:cNvPr id="166" name="Google Shape;166;p19"/>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Rules on Taxability Of Retirement Income - NJ</a:t>
            </a:r>
            <a:endParaRPr sz="3600"/>
          </a:p>
        </p:txBody>
      </p:sp>
      <p:graphicFrame>
        <p:nvGraphicFramePr>
          <p:cNvPr id="167" name="Google Shape;167;p19"/>
          <p:cNvGraphicFramePr/>
          <p:nvPr/>
        </p:nvGraphicFramePr>
        <p:xfrm>
          <a:off x="1279525" y="1371601"/>
          <a:ext cx="8001000" cy="5081500"/>
        </p:xfrm>
        <a:graphic>
          <a:graphicData uri="http://schemas.openxmlformats.org/drawingml/2006/table">
            <a:tbl>
              <a:tblPr>
                <a:noFill/>
                <a:tableStyleId>{9C38791C-877C-4259-8CAE-C8175195A67F}</a:tableStyleId>
              </a:tblPr>
              <a:tblGrid>
                <a:gridCol w="3825875"/>
                <a:gridCol w="2422525"/>
                <a:gridCol w="1752600"/>
              </a:tblGrid>
              <a:tr h="1287700">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Contribution</a:t>
                      </a:r>
                      <a:endParaRPr/>
                    </a:p>
                  </a:txBody>
                  <a:tcPr marL="91450" marR="91450" marT="45725" marB="457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7B9F93"/>
                    </a:solidFill>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Contribution Made with After-NJ-Tax Money</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7B9F93"/>
                    </a:solidFill>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Taxable on Distribution</a:t>
                      </a:r>
                      <a:endParaRPr/>
                    </a:p>
                  </a:txBody>
                  <a:tcPr marL="91450" marR="91450" marT="45725" marB="457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7B9F93"/>
                    </a:solidFill>
                  </a:tcPr>
                </a:tc>
              </a:tr>
              <a:tr h="576575">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Employer contributions </a:t>
                      </a:r>
                      <a:endParaRPr/>
                    </a:p>
                  </a:txBody>
                  <a:tcPr marL="91450" marR="91450" marT="45725" marB="457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rgbClr val="FF0000"/>
                          </a:solidFill>
                          <a:latin typeface="Calibri"/>
                          <a:ea typeface="Calibri"/>
                          <a:cs typeface="Calibri"/>
                          <a:sym typeface="Calibri"/>
                        </a:rPr>
                        <a:t>N/A</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1" i="0" u="none" strike="noStrike" cap="none">
                          <a:solidFill>
                            <a:srgbClr val="0070C0"/>
                          </a:solidFill>
                          <a:latin typeface="Calibri"/>
                          <a:ea typeface="Calibri"/>
                          <a:cs typeface="Calibri"/>
                          <a:sym typeface="Calibri"/>
                        </a:rPr>
                        <a:t>YES</a:t>
                      </a:r>
                      <a:endParaRPr/>
                    </a:p>
                  </a:txBody>
                  <a:tcPr marL="91450" marR="91450" marT="45725" marB="457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991975">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Employee contributions paid with pre-tax dollars to 401K       </a:t>
                      </a:r>
                      <a:endParaRPr/>
                    </a:p>
                  </a:txBody>
                  <a:tcPr marL="91450" marR="91450" marT="45725" marB="457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rgbClr val="FF0000"/>
                          </a:solidFill>
                          <a:latin typeface="Calibri"/>
                          <a:ea typeface="Calibri"/>
                          <a:cs typeface="Calibri"/>
                          <a:sym typeface="Calibri"/>
                        </a:rPr>
                        <a:t>NO</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1" i="0" u="none" strike="noStrike" cap="none">
                          <a:solidFill>
                            <a:srgbClr val="0070C0"/>
                          </a:solidFill>
                          <a:latin typeface="Calibri"/>
                          <a:ea typeface="Calibri"/>
                          <a:cs typeface="Calibri"/>
                          <a:sym typeface="Calibri"/>
                        </a:rPr>
                        <a:t>YES</a:t>
                      </a:r>
                      <a:endParaRPr/>
                    </a:p>
                  </a:txBody>
                  <a:tcPr marL="91450" marR="91450" marT="45725" marB="457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1287700">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Employee contributions paid with after-tax dollars (including IRA)</a:t>
                      </a:r>
                      <a:endParaRPr/>
                    </a:p>
                  </a:txBody>
                  <a:tcPr marL="91450" marR="91450" marT="45725" marB="457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rgbClr val="FF0000"/>
                          </a:solidFill>
                          <a:latin typeface="Calibri"/>
                          <a:ea typeface="Calibri"/>
                          <a:cs typeface="Calibri"/>
                          <a:sym typeface="Calibri"/>
                        </a:rPr>
                        <a:t>YES </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1" i="0" u="none" strike="noStrike" cap="none">
                          <a:solidFill>
                            <a:srgbClr val="0070C0"/>
                          </a:solidFill>
                          <a:latin typeface="Calibri"/>
                          <a:ea typeface="Calibri"/>
                          <a:cs typeface="Calibri"/>
                          <a:sym typeface="Calibri"/>
                        </a:rPr>
                        <a:t>NO</a:t>
                      </a:r>
                      <a:endParaRPr/>
                    </a:p>
                  </a:txBody>
                  <a:tcPr marL="91450" marR="91450" marT="45725" marB="457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937550">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chemeClr val="dk1"/>
                          </a:solidFill>
                          <a:latin typeface="Calibri"/>
                          <a:ea typeface="Calibri"/>
                          <a:cs typeface="Calibri"/>
                          <a:sym typeface="Calibri"/>
                        </a:rPr>
                        <a:t>Earnings on both employer &amp; employee contributions </a:t>
                      </a:r>
                      <a:endParaRPr/>
                    </a:p>
                  </a:txBody>
                  <a:tcPr marL="91450" marR="91450" marT="45725" marB="45725">
                    <a:lnL w="2857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0" i="0" u="none" strike="noStrike" cap="none">
                          <a:solidFill>
                            <a:srgbClr val="FF0000"/>
                          </a:solidFill>
                          <a:latin typeface="Calibri"/>
                          <a:ea typeface="Calibri"/>
                          <a:cs typeface="Calibri"/>
                          <a:sym typeface="Calibri"/>
                        </a:rPr>
                        <a:t>N/A</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folHlink"/>
                        </a:buClr>
                        <a:buSzPts val="2160"/>
                        <a:buFont typeface="Noto Sans Symbols"/>
                        <a:buNone/>
                      </a:pPr>
                      <a:r>
                        <a:rPr lang="en-US" sz="2400" b="1" i="0" u="none" strike="noStrike" cap="none">
                          <a:solidFill>
                            <a:srgbClr val="0070C0"/>
                          </a:solidFill>
                          <a:latin typeface="Calibri"/>
                          <a:ea typeface="Calibri"/>
                          <a:cs typeface="Calibri"/>
                          <a:sym typeface="Calibri"/>
                        </a:rPr>
                        <a:t>YES</a:t>
                      </a:r>
                      <a:endParaRPr/>
                    </a:p>
                  </a:txBody>
                  <a:tcPr marL="91450" marR="91450" marT="45725" marB="45725">
                    <a:lnL w="12700"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0"/>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173" name="Google Shape;173;p20"/>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11</a:t>
            </a:fld>
            <a:endParaRPr>
              <a:solidFill>
                <a:srgbClr val="888888"/>
              </a:solidFill>
            </a:endParaRPr>
          </a:p>
        </p:txBody>
      </p:sp>
      <p:sp>
        <p:nvSpPr>
          <p:cNvPr id="174" name="Google Shape;174;p20"/>
          <p:cNvSpPr txBox="1">
            <a:spLocks noGrp="1"/>
          </p:cNvSpPr>
          <p:nvPr>
            <p:ph type="body" idx="1"/>
          </p:nvPr>
        </p:nvSpPr>
        <p:spPr>
          <a:xfrm>
            <a:off x="1150734" y="1597670"/>
            <a:ext cx="9842500" cy="4422130"/>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568"/>
              <a:buChar char="■"/>
            </a:pPr>
            <a:r>
              <a:rPr lang="en-US" dirty="0"/>
              <a:t>Distributions from IRAs, 403b, 457b, and Thrift Savings Plans (TSPs) are taxed in NJ except for the portion that represents taxpayer contributions</a:t>
            </a:r>
            <a:endParaRPr dirty="0"/>
          </a:p>
          <a:p>
            <a:pPr marL="914400" lvl="1" indent="-338138" algn="l" rtl="0">
              <a:lnSpc>
                <a:spcPct val="80000"/>
              </a:lnSpc>
              <a:spcBef>
                <a:spcPts val="900"/>
              </a:spcBef>
              <a:spcAft>
                <a:spcPts val="0"/>
              </a:spcAft>
              <a:buSzPts val="2156"/>
              <a:buChar char="─"/>
            </a:pPr>
            <a:r>
              <a:rPr lang="en-US" dirty="0"/>
              <a:t>Contributions were made with after-NJ-tax money, so not taxed upon distribution</a:t>
            </a:r>
            <a:endParaRPr dirty="0"/>
          </a:p>
          <a:p>
            <a:pPr marL="341313" lvl="0" indent="-341313" algn="l" rtl="0">
              <a:lnSpc>
                <a:spcPct val="80000"/>
              </a:lnSpc>
              <a:spcBef>
                <a:spcPts val="1800"/>
              </a:spcBef>
              <a:spcAft>
                <a:spcPts val="0"/>
              </a:spcAft>
              <a:buSzPts val="1568"/>
              <a:buChar char="■"/>
            </a:pPr>
            <a:r>
              <a:rPr lang="en-US" dirty="0"/>
              <a:t>To determine NJ taxability amount of any of these distributions, the portion of the distribution that represents taxpayer contributions is allocated over expected number of distribution </a:t>
            </a:r>
            <a:r>
              <a:rPr lang="en-US" dirty="0" smtClean="0"/>
              <a:t>years</a:t>
            </a:r>
            <a:endParaRPr dirty="0"/>
          </a:p>
        </p:txBody>
      </p:sp>
      <p:sp>
        <p:nvSpPr>
          <p:cNvPr id="175" name="Google Shape;175;p20"/>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dirty="0"/>
              <a:t>IRAs, 403b, 457b, Thrift Savings Plans</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3" name="Text Placeholder 2"/>
          <p:cNvSpPr>
            <a:spLocks noGrp="1"/>
          </p:cNvSpPr>
          <p:nvPr>
            <p:ph type="body" idx="1"/>
          </p:nvPr>
        </p:nvSpPr>
        <p:spPr>
          <a:xfrm>
            <a:off x="1282700" y="1754188"/>
            <a:ext cx="9535494" cy="4022725"/>
          </a:xfrm>
        </p:spPr>
        <p:txBody>
          <a:bodyPr/>
          <a:lstStyle/>
          <a:p>
            <a:pPr marL="341313" lvl="0" indent="-341313">
              <a:lnSpc>
                <a:spcPct val="80000"/>
              </a:lnSpc>
              <a:buSzPts val="1568"/>
            </a:pPr>
            <a:r>
              <a:rPr lang="en-US" dirty="0"/>
              <a:t>Taxpayer must know total contributions</a:t>
            </a:r>
          </a:p>
          <a:p>
            <a:pPr lvl="1" indent="-338138">
              <a:lnSpc>
                <a:spcPct val="80000"/>
              </a:lnSpc>
              <a:buSzPts val="2156"/>
            </a:pPr>
            <a:r>
              <a:rPr lang="en-US" dirty="0"/>
              <a:t>May be able to get info for some of these plans from NJ Division of Pensions and Benefits or from plan administrator.  Taxpayers would have to know IRA contributions from their own records</a:t>
            </a:r>
          </a:p>
          <a:p>
            <a:pPr marL="341313" lvl="0" indent="-341313">
              <a:lnSpc>
                <a:spcPct val="80000"/>
              </a:lnSpc>
              <a:buSzPts val="1568"/>
            </a:pPr>
            <a:r>
              <a:rPr lang="en-US" dirty="0"/>
              <a:t>Use NJ IRA Worksheet on TaxPrep4Free.org to determine the taxable and nontaxable amounts (if contributions are known)</a:t>
            </a:r>
          </a:p>
          <a:p>
            <a:endParaRPr lang="en-US" dirty="0"/>
          </a:p>
        </p:txBody>
      </p:sp>
      <p:sp>
        <p:nvSpPr>
          <p:cNvPr id="5" name="Title 4"/>
          <p:cNvSpPr>
            <a:spLocks noGrp="1"/>
          </p:cNvSpPr>
          <p:nvPr>
            <p:ph type="title"/>
          </p:nvPr>
        </p:nvSpPr>
        <p:spPr/>
        <p:txBody>
          <a:bodyPr/>
          <a:lstStyle/>
          <a:p>
            <a:r>
              <a:rPr lang="en-US" dirty="0"/>
              <a:t>IRAs, 403b, 457b, Thrift Savings </a:t>
            </a:r>
            <a:r>
              <a:rPr lang="en-US" dirty="0" smtClean="0"/>
              <a:t>Plans – </a:t>
            </a:r>
            <a:r>
              <a:rPr lang="en-US" sz="3200" dirty="0" smtClean="0"/>
              <a:t>cont’d</a:t>
            </a:r>
            <a:endParaRPr lang="en-US" sz="3200" dirty="0"/>
          </a:p>
        </p:txBody>
      </p:sp>
    </p:spTree>
    <p:extLst>
      <p:ext uri="{BB962C8B-B14F-4D97-AF65-F5344CB8AC3E}">
        <p14:creationId xmlns:p14="http://schemas.microsoft.com/office/powerpoint/2010/main" val="751544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1"/>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184" name="Google Shape;184;p21"/>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13</a:t>
            </a:fld>
            <a:endParaRPr>
              <a:solidFill>
                <a:srgbClr val="888888"/>
              </a:solidFill>
            </a:endParaRPr>
          </a:p>
        </p:txBody>
      </p:sp>
      <p:sp>
        <p:nvSpPr>
          <p:cNvPr id="185" name="Google Shape;185;p21"/>
          <p:cNvSpPr txBox="1">
            <a:spLocks noGrp="1"/>
          </p:cNvSpPr>
          <p:nvPr>
            <p:ph type="title"/>
          </p:nvPr>
        </p:nvSpPr>
        <p:spPr>
          <a:xfrm>
            <a:off x="1066803" y="-533400"/>
            <a:ext cx="10286997" cy="2362199"/>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2800"/>
              <a:buFont typeface="Calibri"/>
              <a:buNone/>
            </a:pPr>
            <a:r>
              <a:rPr lang="en-US" sz="2800"/>
              <a:t>NJ IRA Worksheet on TaxPrep4Free.org to determine Taxable and Nontaxable Portions of IRAs, 403b, 457b, Thrift Savings Plans</a:t>
            </a:r>
            <a:endParaRPr/>
          </a:p>
        </p:txBody>
      </p:sp>
      <p:pic>
        <p:nvPicPr>
          <p:cNvPr id="186" name="Google Shape;186;p21"/>
          <p:cNvPicPr preferRelativeResize="0"/>
          <p:nvPr/>
        </p:nvPicPr>
        <p:blipFill rotWithShape="1">
          <a:blip r:embed="rId3">
            <a:alphaModFix/>
          </a:blip>
          <a:srcRect/>
          <a:stretch/>
        </p:blipFill>
        <p:spPr>
          <a:xfrm>
            <a:off x="628653" y="1516101"/>
            <a:ext cx="9906000" cy="4950816"/>
          </a:xfrm>
          <a:prstGeom prst="rect">
            <a:avLst/>
          </a:prstGeom>
          <a:noFill/>
          <a:ln>
            <a:noFill/>
          </a:ln>
        </p:spPr>
      </p:pic>
      <p:sp>
        <p:nvSpPr>
          <p:cNvPr id="187" name="Google Shape;187;p21"/>
          <p:cNvSpPr txBox="1"/>
          <p:nvPr/>
        </p:nvSpPr>
        <p:spPr>
          <a:xfrm flipH="1">
            <a:off x="6210301" y="4390121"/>
            <a:ext cx="3048000" cy="646331"/>
          </a:xfrm>
          <a:prstGeom prst="rect">
            <a:avLst/>
          </a:prstGeom>
          <a:solidFill>
            <a:srgbClr val="31859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Enter as adjustments to Lines </a:t>
            </a:r>
            <a:endParaRPr dirty="0"/>
          </a:p>
          <a:p>
            <a:pPr marL="0" marR="0" lvl="0" indent="0" algn="l" rtl="0">
              <a:spcBef>
                <a:spcPts val="0"/>
              </a:spcBef>
              <a:spcAft>
                <a:spcPts val="0"/>
              </a:spcAft>
              <a:buNone/>
            </a:pPr>
            <a:r>
              <a:rPr lang="en-US" sz="1800" b="1" dirty="0" smtClean="0">
                <a:solidFill>
                  <a:schemeClr val="dk1"/>
                </a:solidFill>
                <a:latin typeface="Calibri"/>
                <a:ea typeface="Calibri"/>
                <a:cs typeface="Calibri"/>
                <a:sym typeface="Calibri"/>
              </a:rPr>
              <a:t>20a </a:t>
            </a:r>
            <a:r>
              <a:rPr lang="en-US" sz="1800" b="1" dirty="0">
                <a:solidFill>
                  <a:schemeClr val="dk1"/>
                </a:solidFill>
                <a:latin typeface="Calibri"/>
                <a:ea typeface="Calibri"/>
                <a:cs typeface="Calibri"/>
                <a:sym typeface="Calibri"/>
              </a:rPr>
              <a:t>and </a:t>
            </a:r>
            <a:r>
              <a:rPr lang="en-US" sz="1800" b="1" dirty="0" smtClean="0">
                <a:solidFill>
                  <a:schemeClr val="dk1"/>
                </a:solidFill>
                <a:latin typeface="Calibri"/>
                <a:ea typeface="Calibri"/>
                <a:cs typeface="Calibri"/>
                <a:sym typeface="Calibri"/>
              </a:rPr>
              <a:t>20b </a:t>
            </a:r>
            <a:r>
              <a:rPr lang="en-US" sz="1800" b="1" dirty="0">
                <a:solidFill>
                  <a:schemeClr val="dk1"/>
                </a:solidFill>
                <a:latin typeface="Calibri"/>
                <a:ea typeface="Calibri"/>
                <a:cs typeface="Calibri"/>
                <a:sym typeface="Calibri"/>
              </a:rPr>
              <a:t>on NJ Checklist</a:t>
            </a:r>
            <a:endParaRPr sz="1800" b="1" dirty="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3"/>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206" name="Google Shape;206;p23"/>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14</a:t>
            </a:fld>
            <a:endParaRPr>
              <a:solidFill>
                <a:srgbClr val="888888"/>
              </a:solidFill>
            </a:endParaRPr>
          </a:p>
        </p:txBody>
      </p:sp>
      <p:sp>
        <p:nvSpPr>
          <p:cNvPr id="207" name="Google Shape;207;p23"/>
          <p:cNvSpPr txBox="1">
            <a:spLocks noGrp="1"/>
          </p:cNvSpPr>
          <p:nvPr>
            <p:ph type="body" idx="1"/>
          </p:nvPr>
        </p:nvSpPr>
        <p:spPr>
          <a:xfrm>
            <a:off x="1219200" y="1371600"/>
            <a:ext cx="10147300" cy="4648200"/>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400"/>
              <a:buChar char="■"/>
            </a:pPr>
            <a:r>
              <a:rPr lang="en-US" dirty="0"/>
              <a:t>A retirement plan in which employee contributes a portion of base salary into pension plan.  Employer may make contributions also</a:t>
            </a:r>
            <a:endParaRPr dirty="0"/>
          </a:p>
          <a:p>
            <a:pPr marL="914400" lvl="1" indent="-338138" algn="l" rtl="0">
              <a:lnSpc>
                <a:spcPct val="80000"/>
              </a:lnSpc>
              <a:spcBef>
                <a:spcPts val="900"/>
              </a:spcBef>
              <a:spcAft>
                <a:spcPts val="0"/>
              </a:spcAft>
              <a:buSzPts val="1925"/>
              <a:buChar char="─"/>
            </a:pPr>
            <a:r>
              <a:rPr lang="en-US" dirty="0"/>
              <a:t>We see a lot of these for former NJ state and municipality workers</a:t>
            </a:r>
            <a:endParaRPr dirty="0"/>
          </a:p>
          <a:p>
            <a:pPr marL="341313" lvl="0" indent="-341313" algn="l" rtl="0">
              <a:lnSpc>
                <a:spcPct val="80000"/>
              </a:lnSpc>
              <a:spcBef>
                <a:spcPts val="1800"/>
              </a:spcBef>
              <a:spcAft>
                <a:spcPts val="0"/>
              </a:spcAft>
              <a:buSzPts val="1400"/>
              <a:buChar char="■"/>
            </a:pPr>
            <a:r>
              <a:rPr lang="en-US" dirty="0"/>
              <a:t>At retirement, retiree receives a set amount each month</a:t>
            </a:r>
            <a:endParaRPr dirty="0"/>
          </a:p>
          <a:p>
            <a:pPr marL="341313" lvl="0" indent="-341313" algn="l" rtl="0">
              <a:lnSpc>
                <a:spcPct val="80000"/>
              </a:lnSpc>
              <a:spcBef>
                <a:spcPts val="1800"/>
              </a:spcBef>
              <a:spcAft>
                <a:spcPts val="0"/>
              </a:spcAft>
              <a:buSzPts val="1400"/>
              <a:buChar char="■"/>
            </a:pPr>
            <a:r>
              <a:rPr lang="en-US" dirty="0"/>
              <a:t>Taxability of distribution depends on whether contributions were taxed when </a:t>
            </a:r>
            <a:r>
              <a:rPr lang="en-US" dirty="0" smtClean="0"/>
              <a:t>made</a:t>
            </a:r>
            <a:endParaRPr dirty="0"/>
          </a:p>
        </p:txBody>
      </p:sp>
      <p:sp>
        <p:nvSpPr>
          <p:cNvPr id="208" name="Google Shape;208;p23"/>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dirty="0"/>
              <a:t>NJ Contributory Pensions</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3" name="Text Placeholder 2"/>
          <p:cNvSpPr>
            <a:spLocks noGrp="1"/>
          </p:cNvSpPr>
          <p:nvPr>
            <p:ph type="body" idx="1"/>
          </p:nvPr>
        </p:nvSpPr>
        <p:spPr>
          <a:xfrm>
            <a:off x="1282700" y="1463040"/>
            <a:ext cx="9535494" cy="4313873"/>
          </a:xfrm>
        </p:spPr>
        <p:txBody>
          <a:bodyPr/>
          <a:lstStyle/>
          <a:p>
            <a:pPr marL="342900" indent="-342900">
              <a:lnSpc>
                <a:spcPct val="80000"/>
              </a:lnSpc>
              <a:buSzPts val="1400"/>
            </a:pPr>
            <a:r>
              <a:rPr lang="en-US" sz="2400" u="sng" dirty="0"/>
              <a:t>Federal tax treatment</a:t>
            </a:r>
            <a:endParaRPr lang="en-US" sz="2400" dirty="0"/>
          </a:p>
          <a:p>
            <a:pPr lvl="1" indent="-338138">
              <a:lnSpc>
                <a:spcPct val="80000"/>
              </a:lnSpc>
              <a:buSzPts val="1925"/>
            </a:pPr>
            <a:r>
              <a:rPr lang="en-US" sz="2400" dirty="0"/>
              <a:t>Employee contributions made prior to 1/1/87 were made with after-tax money that was included in W-2 wages when contributed.  Contributions after 1/1/87 were made with pre-tax money and not included in W-2 wages </a:t>
            </a:r>
          </a:p>
          <a:p>
            <a:pPr marL="1428750" lvl="2" indent="-285750">
              <a:lnSpc>
                <a:spcPct val="80000"/>
              </a:lnSpc>
              <a:buClr>
                <a:srgbClr val="C00000"/>
              </a:buClr>
              <a:buSzPts val="1650"/>
            </a:pPr>
            <a:r>
              <a:rPr lang="en-US" dirty="0" smtClean="0"/>
              <a:t>Optional </a:t>
            </a:r>
            <a:r>
              <a:rPr lang="en-US" dirty="0"/>
              <a:t>pension membership credit purchased before 2002 were also after-tax</a:t>
            </a:r>
          </a:p>
          <a:p>
            <a:pPr lvl="1" indent="-338138">
              <a:lnSpc>
                <a:spcPct val="80000"/>
              </a:lnSpc>
              <a:buSzPts val="1925"/>
            </a:pPr>
            <a:r>
              <a:rPr lang="en-US" sz="2400" dirty="0"/>
              <a:t>At distribution, the pre-tax contributions plus employer contributions and earnings are taxable</a:t>
            </a:r>
          </a:p>
          <a:p>
            <a:pPr lvl="1" indent="-338138">
              <a:lnSpc>
                <a:spcPct val="80000"/>
              </a:lnSpc>
              <a:buSzPts val="1925"/>
            </a:pPr>
            <a:r>
              <a:rPr lang="en-US" sz="2400" dirty="0"/>
              <a:t>After-tax contributions can be recovered evenly over taxpayer’s expected lifetime or combined lifetime with spouse (if joint and survivor annuity)</a:t>
            </a:r>
          </a:p>
        </p:txBody>
      </p:sp>
      <p:sp>
        <p:nvSpPr>
          <p:cNvPr id="5" name="Title 4"/>
          <p:cNvSpPr>
            <a:spLocks noGrp="1"/>
          </p:cNvSpPr>
          <p:nvPr>
            <p:ph type="title"/>
          </p:nvPr>
        </p:nvSpPr>
        <p:spPr/>
        <p:txBody>
          <a:bodyPr/>
          <a:lstStyle/>
          <a:p>
            <a:r>
              <a:rPr lang="en-US" dirty="0"/>
              <a:t>NJ Contributory </a:t>
            </a:r>
            <a:r>
              <a:rPr lang="en-US" dirty="0" smtClean="0"/>
              <a:t>Pensions – </a:t>
            </a:r>
            <a:r>
              <a:rPr lang="en-US" sz="3200" dirty="0" smtClean="0"/>
              <a:t>cont’d</a:t>
            </a:r>
            <a:endParaRPr lang="en-US" sz="3200" dirty="0"/>
          </a:p>
        </p:txBody>
      </p:sp>
    </p:spTree>
    <p:extLst>
      <p:ext uri="{BB962C8B-B14F-4D97-AF65-F5344CB8AC3E}">
        <p14:creationId xmlns:p14="http://schemas.microsoft.com/office/powerpoint/2010/main" val="2995485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4"/>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217" name="Google Shape;217;p24"/>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16</a:t>
            </a:fld>
            <a:endParaRPr>
              <a:solidFill>
                <a:srgbClr val="888888"/>
              </a:solidFill>
            </a:endParaRPr>
          </a:p>
        </p:txBody>
      </p:sp>
      <p:sp>
        <p:nvSpPr>
          <p:cNvPr id="218" name="Google Shape;218;p24"/>
          <p:cNvSpPr txBox="1">
            <a:spLocks noGrp="1"/>
          </p:cNvSpPr>
          <p:nvPr>
            <p:ph type="body" idx="1"/>
          </p:nvPr>
        </p:nvSpPr>
        <p:spPr>
          <a:xfrm>
            <a:off x="1282700" y="1371600"/>
            <a:ext cx="10147300" cy="4724400"/>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1800"/>
              </a:spcBef>
              <a:spcAft>
                <a:spcPts val="0"/>
              </a:spcAft>
              <a:buSzPts val="1400"/>
              <a:buChar char="■"/>
            </a:pPr>
            <a:r>
              <a:rPr lang="en-US" sz="2400" u="sng" dirty="0" smtClean="0"/>
              <a:t>Federal tax treatment </a:t>
            </a:r>
            <a:r>
              <a:rPr lang="en-US" sz="2400" dirty="0" smtClean="0"/>
              <a:t>– cont’d </a:t>
            </a:r>
          </a:p>
          <a:p>
            <a:pPr marL="341313" lvl="0" indent="-341313" algn="l" rtl="0">
              <a:lnSpc>
                <a:spcPct val="80000"/>
              </a:lnSpc>
              <a:spcBef>
                <a:spcPts val="1800"/>
              </a:spcBef>
              <a:spcAft>
                <a:spcPts val="0"/>
              </a:spcAft>
              <a:buSzPts val="1400"/>
              <a:buChar char="■"/>
            </a:pPr>
            <a:endParaRPr lang="en-US" sz="2400" dirty="0" smtClean="0"/>
          </a:p>
          <a:p>
            <a:pPr lvl="1" indent="-338138">
              <a:lnSpc>
                <a:spcPct val="80000"/>
              </a:lnSpc>
              <a:spcBef>
                <a:spcPts val="0"/>
              </a:spcBef>
              <a:buSzPts val="1925"/>
            </a:pPr>
            <a:r>
              <a:rPr lang="en-US" sz="2400" dirty="0" smtClean="0"/>
              <a:t>Federal </a:t>
            </a:r>
            <a:r>
              <a:rPr lang="en-US" sz="2400" dirty="0"/>
              <a:t>after-tax contributions are shown on 1099-R in Box 9b.  Usually current year’s excludable amount is shown in Box 5, and then reflected in the taxable amount shown in Box 2a</a:t>
            </a:r>
          </a:p>
          <a:p>
            <a:pPr marL="1428750" lvl="2" indent="-285750">
              <a:lnSpc>
                <a:spcPct val="80000"/>
              </a:lnSpc>
              <a:buClr>
                <a:srgbClr val="C00000"/>
              </a:buClr>
              <a:buSzPts val="1650"/>
            </a:pPr>
            <a:r>
              <a:rPr lang="en-US" dirty="0"/>
              <a:t>If taxable amount is not shown in Box 2a, use the Simplified General Rule Worksheet in TaxSlayer or the Bogart Annuity Calculator on TaxPrep4Free.org to determine the taxable amount, based on the amount in Box 9b</a:t>
            </a:r>
          </a:p>
          <a:p>
            <a:pPr marL="341313" lvl="0" indent="-341313" algn="l" rtl="0">
              <a:lnSpc>
                <a:spcPct val="80000"/>
              </a:lnSpc>
              <a:spcBef>
                <a:spcPts val="1800"/>
              </a:spcBef>
              <a:spcAft>
                <a:spcPts val="0"/>
              </a:spcAft>
              <a:buSzPts val="1400"/>
              <a:buChar char="■"/>
            </a:pPr>
            <a:endParaRPr sz="2400" dirty="0"/>
          </a:p>
        </p:txBody>
      </p:sp>
      <p:sp>
        <p:nvSpPr>
          <p:cNvPr id="219" name="Google Shape;219;p24"/>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dirty="0"/>
              <a:t>NJ Contributory </a:t>
            </a:r>
            <a:r>
              <a:rPr lang="en-US" dirty="0" smtClean="0"/>
              <a:t>Pensions – </a:t>
            </a:r>
            <a:r>
              <a:rPr lang="en-US" sz="3200" dirty="0" smtClean="0"/>
              <a:t>cont’d</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3" name="Text Placeholder 2"/>
          <p:cNvSpPr>
            <a:spLocks noGrp="1"/>
          </p:cNvSpPr>
          <p:nvPr>
            <p:ph type="body" idx="1"/>
          </p:nvPr>
        </p:nvSpPr>
        <p:spPr>
          <a:xfrm>
            <a:off x="1282699" y="1445624"/>
            <a:ext cx="9637849" cy="4331290"/>
          </a:xfrm>
        </p:spPr>
        <p:txBody>
          <a:bodyPr/>
          <a:lstStyle/>
          <a:p>
            <a:pPr marL="341313" lvl="0" indent="-341313">
              <a:lnSpc>
                <a:spcPct val="80000"/>
              </a:lnSpc>
              <a:buSzPts val="1400"/>
            </a:pPr>
            <a:r>
              <a:rPr lang="en-US" sz="2000" u="sng" dirty="0"/>
              <a:t>NJ tax treatment </a:t>
            </a:r>
          </a:p>
          <a:p>
            <a:pPr lvl="1" indent="-338138">
              <a:lnSpc>
                <a:spcPct val="80000"/>
              </a:lnSpc>
              <a:buSzPts val="1925"/>
            </a:pPr>
            <a:r>
              <a:rPr lang="en-US" sz="2000" dirty="0"/>
              <a:t>All employee contributions are made with after-NJ-tax money that is included in W-2 NJ State Wages when contributed</a:t>
            </a:r>
          </a:p>
          <a:p>
            <a:pPr lvl="1" indent="-338138">
              <a:lnSpc>
                <a:spcPct val="80000"/>
              </a:lnSpc>
              <a:buSzPts val="1925"/>
            </a:pPr>
            <a:r>
              <a:rPr lang="en-US" sz="2000" dirty="0"/>
              <a:t>Therefore, all employee contributions are tax-exempt upon distribution.  Only employer contributions and earnings are taxable for NJ </a:t>
            </a:r>
          </a:p>
          <a:p>
            <a:pPr lvl="1" indent="-338138">
              <a:lnSpc>
                <a:spcPct val="80000"/>
              </a:lnSpc>
              <a:buSzPts val="1925"/>
            </a:pPr>
            <a:r>
              <a:rPr lang="en-US" sz="2000" dirty="0"/>
              <a:t>To determine the NJ taxable amount, must use total employee contributions amount, not the amount shown in Box 9b</a:t>
            </a:r>
          </a:p>
          <a:p>
            <a:pPr marL="1428750" lvl="2" indent="-285750">
              <a:lnSpc>
                <a:spcPct val="80000"/>
              </a:lnSpc>
              <a:buClr>
                <a:srgbClr val="C00000"/>
              </a:buClr>
              <a:buSzPts val="1650"/>
            </a:pPr>
            <a:r>
              <a:rPr lang="en-US" sz="2000" dirty="0" smtClean="0"/>
              <a:t>Insert </a:t>
            </a:r>
            <a:r>
              <a:rPr lang="en-US" sz="2000" dirty="0"/>
              <a:t>total employee contributions in TaxSlayer Simplified General Rule Worksheet or Bogart Annuity Calculator to determine the NJ taxable and non-taxable amounts of the distribution</a:t>
            </a:r>
          </a:p>
          <a:p>
            <a:pPr marL="341313" lvl="0" indent="-341313">
              <a:lnSpc>
                <a:spcPct val="80000"/>
              </a:lnSpc>
              <a:buSzPts val="1400"/>
            </a:pPr>
            <a:r>
              <a:rPr lang="en-US" sz="2000" dirty="0" smtClean="0"/>
              <a:t>See </a:t>
            </a:r>
            <a:r>
              <a:rPr lang="en-US" sz="2000" dirty="0"/>
              <a:t>Special Topics document “Contributory Pensions” of TaxPrep4Free.org for more details</a:t>
            </a:r>
          </a:p>
        </p:txBody>
      </p:sp>
      <p:sp>
        <p:nvSpPr>
          <p:cNvPr id="5" name="Title 4"/>
          <p:cNvSpPr>
            <a:spLocks noGrp="1"/>
          </p:cNvSpPr>
          <p:nvPr>
            <p:ph type="title"/>
          </p:nvPr>
        </p:nvSpPr>
        <p:spPr/>
        <p:txBody>
          <a:bodyPr/>
          <a:lstStyle/>
          <a:p>
            <a:r>
              <a:rPr lang="en-US" dirty="0" smtClean="0"/>
              <a:t>NJ Contributory Pensions – </a:t>
            </a:r>
            <a:r>
              <a:rPr lang="en-US" sz="3200" dirty="0" smtClean="0"/>
              <a:t>cont’d</a:t>
            </a:r>
            <a:endParaRPr lang="en-US" sz="3200" dirty="0"/>
          </a:p>
        </p:txBody>
      </p:sp>
    </p:spTree>
    <p:extLst>
      <p:ext uri="{BB962C8B-B14F-4D97-AF65-F5344CB8AC3E}">
        <p14:creationId xmlns:p14="http://schemas.microsoft.com/office/powerpoint/2010/main" val="650548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5"/>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225" name="Google Shape;225;p25"/>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18</a:t>
            </a:fld>
            <a:endParaRPr>
              <a:solidFill>
                <a:srgbClr val="888888"/>
              </a:solidFill>
            </a:endParaRPr>
          </a:p>
        </p:txBody>
      </p:sp>
      <p:sp>
        <p:nvSpPr>
          <p:cNvPr id="226" name="Google Shape;226;p25"/>
          <p:cNvSpPr txBox="1">
            <a:spLocks noGrp="1"/>
          </p:cNvSpPr>
          <p:nvPr>
            <p:ph type="body" idx="1"/>
          </p:nvPr>
        </p:nvSpPr>
        <p:spPr>
          <a:xfrm>
            <a:off x="1054594" y="1675252"/>
            <a:ext cx="10604005" cy="426834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A0C6BA"/>
              </a:buClr>
              <a:buSzPts val="1581"/>
              <a:buNone/>
            </a:pPr>
            <a:r>
              <a:rPr lang="en-US" sz="1757" dirty="0">
                <a:solidFill>
                  <a:srgbClr val="000000"/>
                </a:solidFill>
              </a:rPr>
              <a:t>1099-R Box 1 Gross Distribution                                 $22,000</a:t>
            </a:r>
            <a:endParaRPr dirty="0"/>
          </a:p>
          <a:p>
            <a:pPr marL="0" lvl="0" indent="0" algn="l" rtl="0">
              <a:lnSpc>
                <a:spcPct val="90000"/>
              </a:lnSpc>
              <a:spcBef>
                <a:spcPts val="351"/>
              </a:spcBef>
              <a:spcAft>
                <a:spcPts val="0"/>
              </a:spcAft>
              <a:buClr>
                <a:srgbClr val="A0C6BA"/>
              </a:buClr>
              <a:buSzPts val="1581"/>
              <a:buNone/>
            </a:pPr>
            <a:r>
              <a:rPr lang="en-US" sz="1757" dirty="0">
                <a:solidFill>
                  <a:srgbClr val="000000"/>
                </a:solidFill>
              </a:rPr>
              <a:t>1099-R Taxable Amount                                               Blank</a:t>
            </a:r>
            <a:endParaRPr dirty="0"/>
          </a:p>
          <a:p>
            <a:pPr marL="0" lvl="0" indent="0" algn="l" rtl="0">
              <a:lnSpc>
                <a:spcPct val="90000"/>
              </a:lnSpc>
              <a:spcBef>
                <a:spcPts val="351"/>
              </a:spcBef>
              <a:spcAft>
                <a:spcPts val="0"/>
              </a:spcAft>
              <a:buClr>
                <a:srgbClr val="A0C6BA"/>
              </a:buClr>
              <a:buSzPts val="1581"/>
              <a:buNone/>
            </a:pPr>
            <a:r>
              <a:rPr lang="en-US" sz="1757" dirty="0">
                <a:solidFill>
                  <a:srgbClr val="000000"/>
                </a:solidFill>
              </a:rPr>
              <a:t>1099-R Box 9b Employee Contributions                    $2,000 </a:t>
            </a:r>
            <a:endParaRPr dirty="0"/>
          </a:p>
          <a:p>
            <a:pPr marL="0" lvl="0" indent="0" algn="l" rtl="0">
              <a:lnSpc>
                <a:spcPct val="90000"/>
              </a:lnSpc>
              <a:spcBef>
                <a:spcPts val="351"/>
              </a:spcBef>
              <a:spcAft>
                <a:spcPts val="0"/>
              </a:spcAft>
              <a:buClr>
                <a:srgbClr val="A0C6BA"/>
              </a:buClr>
              <a:buSzPts val="1581"/>
              <a:buNone/>
            </a:pPr>
            <a:r>
              <a:rPr lang="en-US" sz="1757" dirty="0">
                <a:solidFill>
                  <a:srgbClr val="000000"/>
                </a:solidFill>
              </a:rPr>
              <a:t>     (Federal after-tax contributions amount)</a:t>
            </a:r>
            <a:endParaRPr dirty="0"/>
          </a:p>
          <a:p>
            <a:pPr marL="0" lvl="0" indent="0" algn="l" rtl="0">
              <a:lnSpc>
                <a:spcPct val="90000"/>
              </a:lnSpc>
              <a:spcBef>
                <a:spcPts val="351"/>
              </a:spcBef>
              <a:spcAft>
                <a:spcPts val="0"/>
              </a:spcAft>
              <a:buClr>
                <a:srgbClr val="A0C6BA"/>
              </a:buClr>
              <a:buSzPts val="1581"/>
              <a:buNone/>
            </a:pPr>
            <a:r>
              <a:rPr lang="en-US" sz="1757" dirty="0">
                <a:solidFill>
                  <a:srgbClr val="000000"/>
                </a:solidFill>
              </a:rPr>
              <a:t>Total Employee Pension Contributions</a:t>
            </a:r>
            <a:endParaRPr dirty="0"/>
          </a:p>
          <a:p>
            <a:pPr marL="0" lvl="0" indent="0" algn="l" rtl="0">
              <a:lnSpc>
                <a:spcPct val="90000"/>
              </a:lnSpc>
              <a:spcBef>
                <a:spcPts val="351"/>
              </a:spcBef>
              <a:spcAft>
                <a:spcPts val="0"/>
              </a:spcAft>
              <a:buClr>
                <a:srgbClr val="A0C6BA"/>
              </a:buClr>
              <a:buSzPts val="1581"/>
              <a:buNone/>
            </a:pPr>
            <a:r>
              <a:rPr lang="en-US" sz="1757" dirty="0">
                <a:solidFill>
                  <a:srgbClr val="000000"/>
                </a:solidFill>
              </a:rPr>
              <a:t>     (provided by pension administrator or client)    $50,000</a:t>
            </a:r>
            <a:endParaRPr dirty="0"/>
          </a:p>
          <a:p>
            <a:pPr marL="0" lvl="0" indent="0" algn="l" rtl="0">
              <a:lnSpc>
                <a:spcPct val="90000"/>
              </a:lnSpc>
              <a:spcBef>
                <a:spcPts val="351"/>
              </a:spcBef>
              <a:spcAft>
                <a:spcPts val="0"/>
              </a:spcAft>
              <a:buClr>
                <a:srgbClr val="A0C6BA"/>
              </a:buClr>
              <a:buSzPts val="1581"/>
              <a:buNone/>
            </a:pPr>
            <a:endParaRPr sz="1757" dirty="0">
              <a:solidFill>
                <a:srgbClr val="000000"/>
              </a:solidFill>
            </a:endParaRPr>
          </a:p>
          <a:p>
            <a:pPr marL="0" lvl="0" indent="0" algn="l" rtl="0">
              <a:lnSpc>
                <a:spcPct val="90000"/>
              </a:lnSpc>
              <a:spcBef>
                <a:spcPts val="351"/>
              </a:spcBef>
              <a:spcAft>
                <a:spcPts val="0"/>
              </a:spcAft>
              <a:buClr>
                <a:srgbClr val="A0C6BA"/>
              </a:buClr>
              <a:buSzPts val="1581"/>
              <a:buNone/>
            </a:pPr>
            <a:r>
              <a:rPr lang="en-US" sz="2000" dirty="0">
                <a:solidFill>
                  <a:srgbClr val="000000"/>
                </a:solidFill>
              </a:rPr>
              <a:t>Using Simplified General Rule Worksheet or Bogart Annuity Calculator:</a:t>
            </a:r>
            <a:endParaRPr sz="2000" dirty="0"/>
          </a:p>
          <a:p>
            <a:pPr marL="301752" lvl="1" indent="0" algn="l" rtl="0">
              <a:lnSpc>
                <a:spcPct val="90000"/>
              </a:lnSpc>
              <a:spcBef>
                <a:spcPts val="333"/>
              </a:spcBef>
              <a:spcAft>
                <a:spcPts val="0"/>
              </a:spcAft>
              <a:buClr>
                <a:srgbClr val="4F917E"/>
              </a:buClr>
              <a:buSzPts val="1249"/>
              <a:buNone/>
            </a:pPr>
            <a:r>
              <a:rPr lang="en-US" sz="2000" dirty="0">
                <a:solidFill>
                  <a:srgbClr val="000000"/>
                </a:solidFill>
              </a:rPr>
              <a:t>Using Federal after-tax contributions of $2,000, the Federal taxable amount of the distribution is $21,908</a:t>
            </a:r>
            <a:endParaRPr sz="2000" dirty="0"/>
          </a:p>
          <a:p>
            <a:pPr marL="301752" lvl="0" indent="-256032" algn="l" rtl="0">
              <a:lnSpc>
                <a:spcPct val="90000"/>
              </a:lnSpc>
              <a:spcBef>
                <a:spcPts val="444"/>
              </a:spcBef>
              <a:spcAft>
                <a:spcPts val="0"/>
              </a:spcAft>
              <a:buClr>
                <a:srgbClr val="A0C6BA"/>
              </a:buClr>
              <a:buSzPts val="1665"/>
              <a:buNone/>
            </a:pPr>
            <a:r>
              <a:rPr lang="en-US" sz="2000" dirty="0">
                <a:solidFill>
                  <a:srgbClr val="000000"/>
                </a:solidFill>
              </a:rPr>
              <a:t>  </a:t>
            </a:r>
            <a:r>
              <a:rPr lang="en-US" sz="2000" dirty="0" smtClean="0">
                <a:solidFill>
                  <a:srgbClr val="000000"/>
                </a:solidFill>
              </a:rPr>
              <a:t>   </a:t>
            </a:r>
            <a:r>
              <a:rPr lang="en-US" sz="2000" dirty="0">
                <a:solidFill>
                  <a:srgbClr val="000000"/>
                </a:solidFill>
              </a:rPr>
              <a:t>Using total employee contributions of $50,000, the NJ taxable amount of the distribution is $19,692</a:t>
            </a:r>
            <a:endParaRPr sz="2000" dirty="0"/>
          </a:p>
          <a:p>
            <a:pPr marL="301752" lvl="0" indent="-256032" algn="l" rtl="0">
              <a:lnSpc>
                <a:spcPct val="90000"/>
              </a:lnSpc>
              <a:spcBef>
                <a:spcPts val="333"/>
              </a:spcBef>
              <a:spcAft>
                <a:spcPts val="0"/>
              </a:spcAft>
              <a:buClr>
                <a:srgbClr val="A0C6BA"/>
              </a:buClr>
              <a:buSzPts val="1499"/>
              <a:buNone/>
            </a:pPr>
            <a:r>
              <a:rPr lang="en-US" sz="1665" dirty="0">
                <a:solidFill>
                  <a:srgbClr val="FF0000"/>
                </a:solidFill>
              </a:rPr>
              <a:t>See Special Topics document “NJ Contributory Pension” on TaxPrep4Free.org Preparer Page for help calculating the correct adjustment amounts for NJ 1040 </a:t>
            </a:r>
            <a:r>
              <a:rPr lang="en-US" sz="1665" dirty="0" smtClean="0">
                <a:solidFill>
                  <a:srgbClr val="FF0000"/>
                </a:solidFill>
              </a:rPr>
              <a:t>Lines20a </a:t>
            </a:r>
            <a:r>
              <a:rPr lang="en-US" sz="1665" dirty="0">
                <a:solidFill>
                  <a:srgbClr val="FF0000"/>
                </a:solidFill>
              </a:rPr>
              <a:t>and </a:t>
            </a:r>
            <a:r>
              <a:rPr lang="en-US" sz="1665" dirty="0" smtClean="0">
                <a:solidFill>
                  <a:srgbClr val="FF0000"/>
                </a:solidFill>
              </a:rPr>
              <a:t>20b.   </a:t>
            </a:r>
            <a:r>
              <a:rPr lang="en-US" sz="1665" dirty="0">
                <a:solidFill>
                  <a:srgbClr val="FF0000"/>
                </a:solidFill>
              </a:rPr>
              <a:t>C</a:t>
            </a:r>
            <a:r>
              <a:rPr lang="en-US" sz="1665" dirty="0" smtClean="0">
                <a:solidFill>
                  <a:srgbClr val="FF0000"/>
                </a:solidFill>
              </a:rPr>
              <a:t>apture </a:t>
            </a:r>
            <a:r>
              <a:rPr lang="en-US" sz="1665" dirty="0">
                <a:solidFill>
                  <a:srgbClr val="FF0000"/>
                </a:solidFill>
              </a:rPr>
              <a:t>on the NJ Checklist for later entry in TaxSlayer State section</a:t>
            </a:r>
            <a:endParaRPr dirty="0"/>
          </a:p>
        </p:txBody>
      </p:sp>
      <p:sp>
        <p:nvSpPr>
          <p:cNvPr id="227" name="Google Shape;227;p25"/>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Example of NJ Contributory Pension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6"/>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236" name="Google Shape;236;p26"/>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19</a:t>
            </a:fld>
            <a:endParaRPr>
              <a:solidFill>
                <a:srgbClr val="888888"/>
              </a:solidFill>
            </a:endParaRPr>
          </a:p>
        </p:txBody>
      </p:sp>
      <p:sp>
        <p:nvSpPr>
          <p:cNvPr id="237" name="Google Shape;237;p26"/>
          <p:cNvSpPr txBox="1">
            <a:spLocks noGrp="1"/>
          </p:cNvSpPr>
          <p:nvPr>
            <p:ph type="body" idx="1"/>
          </p:nvPr>
        </p:nvSpPr>
        <p:spPr>
          <a:xfrm>
            <a:off x="1219200" y="1371600"/>
            <a:ext cx="9994900" cy="4724400"/>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1400"/>
              <a:buChar char="■"/>
            </a:pPr>
            <a:r>
              <a:rPr lang="en-US" sz="2000" dirty="0"/>
              <a:t>May use NJ 3-Year Rule if:</a:t>
            </a:r>
            <a:endParaRPr sz="2000" dirty="0"/>
          </a:p>
          <a:p>
            <a:pPr marL="914400" lvl="1" indent="-338138" algn="l" rtl="0">
              <a:spcBef>
                <a:spcPts val="900"/>
              </a:spcBef>
              <a:spcAft>
                <a:spcPts val="0"/>
              </a:spcAft>
              <a:buSzPts val="2200"/>
              <a:buChar char="─"/>
            </a:pPr>
            <a:r>
              <a:rPr lang="en-US" sz="2000" dirty="0"/>
              <a:t> Both you </a:t>
            </a:r>
            <a:r>
              <a:rPr lang="en-US" sz="2000" b="1" u="sng" dirty="0"/>
              <a:t>and</a:t>
            </a:r>
            <a:r>
              <a:rPr lang="en-US" sz="2000" b="1" dirty="0"/>
              <a:t> </a:t>
            </a:r>
            <a:r>
              <a:rPr lang="en-US" sz="2000" dirty="0"/>
              <a:t>employer contributed to plan</a:t>
            </a:r>
            <a:endParaRPr sz="2000" dirty="0"/>
          </a:p>
          <a:p>
            <a:pPr marL="914400" lvl="1" indent="-338138" algn="l" rtl="0">
              <a:spcBef>
                <a:spcPts val="900"/>
              </a:spcBef>
              <a:spcAft>
                <a:spcPts val="0"/>
              </a:spcAft>
              <a:buSzPts val="2200"/>
              <a:buChar char="─"/>
            </a:pPr>
            <a:r>
              <a:rPr lang="en-US" sz="2000" dirty="0"/>
              <a:t> Will recover your contributions within 36 months of 1</a:t>
            </a:r>
            <a:r>
              <a:rPr lang="en-US" sz="2000" baseline="30000" dirty="0"/>
              <a:t>st</a:t>
            </a:r>
            <a:r>
              <a:rPr lang="en-US" sz="2000" dirty="0"/>
              <a:t> distribution from plan</a:t>
            </a:r>
            <a:endParaRPr sz="2000" dirty="0"/>
          </a:p>
          <a:p>
            <a:pPr marL="1428750" lvl="2" indent="-285750" algn="l" rtl="0">
              <a:spcBef>
                <a:spcPts val="600"/>
              </a:spcBef>
              <a:spcAft>
                <a:spcPts val="0"/>
              </a:spcAft>
              <a:buSzPts val="2200"/>
              <a:buChar char="•"/>
            </a:pPr>
            <a:r>
              <a:rPr lang="en-US" sz="2000" dirty="0"/>
              <a:t>Must be just starting to collect pension</a:t>
            </a:r>
            <a:endParaRPr sz="2000" dirty="0"/>
          </a:p>
          <a:p>
            <a:pPr marL="341313" lvl="0" indent="-341313" algn="l" rtl="0">
              <a:spcBef>
                <a:spcPts val="1800"/>
              </a:spcBef>
              <a:spcAft>
                <a:spcPts val="0"/>
              </a:spcAft>
              <a:buSzPts val="1400"/>
              <a:buChar char="■"/>
            </a:pPr>
            <a:r>
              <a:rPr lang="en-US" sz="2000" dirty="0"/>
              <a:t> May exclude all pension distributions from income until distributions = contributions</a:t>
            </a:r>
            <a:endParaRPr sz="2000" dirty="0"/>
          </a:p>
          <a:p>
            <a:pPr marL="914400" lvl="1" indent="-338138" algn="l" rtl="0">
              <a:spcBef>
                <a:spcPts val="900"/>
              </a:spcBef>
              <a:spcAft>
                <a:spcPts val="0"/>
              </a:spcAft>
              <a:buSzPts val="2200"/>
              <a:buChar char="─"/>
            </a:pPr>
            <a:r>
              <a:rPr lang="en-US" sz="2000" dirty="0"/>
              <a:t> If pension started in middle of year, could be partially taxable in last year of exclusion</a:t>
            </a:r>
            <a:endParaRPr sz="2000" dirty="0"/>
          </a:p>
          <a:p>
            <a:pPr marL="341313" lvl="0" indent="-341313" algn="l" rtl="0">
              <a:spcBef>
                <a:spcPts val="1800"/>
              </a:spcBef>
              <a:spcAft>
                <a:spcPts val="0"/>
              </a:spcAft>
              <a:buSzPts val="1400"/>
              <a:buChar char="■"/>
            </a:pPr>
            <a:r>
              <a:rPr lang="en-US" sz="2000" dirty="0"/>
              <a:t>Since Federal taxable amount flows through to NJ 1040 Line </a:t>
            </a:r>
            <a:r>
              <a:rPr lang="en-US" sz="2000" dirty="0" smtClean="0"/>
              <a:t>20a</a:t>
            </a:r>
            <a:r>
              <a:rPr lang="en-US" sz="2000" dirty="0"/>
              <a:t>, </a:t>
            </a:r>
            <a:r>
              <a:rPr lang="en-US" sz="2000" dirty="0">
                <a:solidFill>
                  <a:srgbClr val="FF0000"/>
                </a:solidFill>
              </a:rPr>
              <a:t>capture the amount that should be tax exempt under the 3-year rule in NJ Checklist Income Subject to Tax section for later entry in TaxSlayer State section</a:t>
            </a:r>
            <a:endParaRPr sz="2000" dirty="0"/>
          </a:p>
          <a:p>
            <a:pPr marL="341313" lvl="0" indent="-252413" algn="l" rtl="0">
              <a:spcBef>
                <a:spcPts val="1800"/>
              </a:spcBef>
              <a:spcAft>
                <a:spcPts val="0"/>
              </a:spcAft>
              <a:buSzPts val="1400"/>
              <a:buNone/>
            </a:pPr>
            <a:endParaRPr sz="2000" dirty="0"/>
          </a:p>
        </p:txBody>
      </p:sp>
      <p:sp>
        <p:nvSpPr>
          <p:cNvPr id="238" name="Google Shape;238;p26"/>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NJ 3-Year Rule for Pensions</a:t>
            </a:r>
            <a:br>
              <a:rPr lang="en-US" sz="3600"/>
            </a:br>
            <a:r>
              <a:rPr lang="en-US" sz="3600"/>
              <a:t>Qualifications</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0"/>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87" name="Google Shape;87;p10"/>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a:t>
            </a:fld>
            <a:endParaRPr>
              <a:solidFill>
                <a:srgbClr val="888888"/>
              </a:solidFill>
            </a:endParaRPr>
          </a:p>
        </p:txBody>
      </p:sp>
      <p:sp>
        <p:nvSpPr>
          <p:cNvPr id="88" name="Google Shape;88;p10"/>
          <p:cNvSpPr txBox="1">
            <a:spLocks noGrp="1"/>
          </p:cNvSpPr>
          <p:nvPr>
            <p:ph type="body" idx="1"/>
          </p:nvPr>
        </p:nvSpPr>
        <p:spPr>
          <a:xfrm>
            <a:off x="1144768" y="1738583"/>
            <a:ext cx="10056632"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4800"/>
              <a:buFont typeface="Noto Sans Symbols"/>
              <a:buChar char="▪"/>
            </a:pPr>
            <a:r>
              <a:rPr lang="en-US"/>
              <a:t>Contributions to IRA are not deductible in the year made</a:t>
            </a:r>
            <a:endParaRPr/>
          </a:p>
          <a:p>
            <a:pPr marL="914400" lvl="1" indent="-170497" algn="l" rtl="0">
              <a:lnSpc>
                <a:spcPct val="80000"/>
              </a:lnSpc>
              <a:spcBef>
                <a:spcPts val="900"/>
              </a:spcBef>
              <a:spcAft>
                <a:spcPts val="0"/>
              </a:spcAft>
              <a:buSzPts val="2640"/>
              <a:buFont typeface="Noto Sans Symbols"/>
              <a:buNone/>
            </a:pPr>
            <a:endParaRPr sz="2400"/>
          </a:p>
          <a:p>
            <a:pPr marL="341313" lvl="0" indent="-341313" algn="l" rtl="0">
              <a:lnSpc>
                <a:spcPct val="80000"/>
              </a:lnSpc>
              <a:spcBef>
                <a:spcPts val="1800"/>
              </a:spcBef>
              <a:spcAft>
                <a:spcPts val="0"/>
              </a:spcAft>
              <a:buSzPts val="2240"/>
              <a:buChar char="■"/>
            </a:pPr>
            <a:r>
              <a:rPr lang="en-US"/>
              <a:t>Therefore, contributions may not be taxable when distributed</a:t>
            </a:r>
            <a:endParaRPr/>
          </a:p>
          <a:p>
            <a:pPr marL="576262" lvl="1" indent="0" algn="l" rtl="0">
              <a:lnSpc>
                <a:spcPct val="80000"/>
              </a:lnSpc>
              <a:spcBef>
                <a:spcPts val="900"/>
              </a:spcBef>
              <a:spcAft>
                <a:spcPts val="0"/>
              </a:spcAft>
              <a:buSzPts val="2640"/>
              <a:buNone/>
            </a:pPr>
            <a:r>
              <a:rPr lang="en-US" sz="2400"/>
              <a:t> </a:t>
            </a:r>
            <a:endParaRPr sz="2400"/>
          </a:p>
          <a:p>
            <a:pPr marL="460375" lvl="0" indent="-457200" algn="l" rtl="0">
              <a:lnSpc>
                <a:spcPct val="80000"/>
              </a:lnSpc>
              <a:spcBef>
                <a:spcPts val="1800"/>
              </a:spcBef>
              <a:spcAft>
                <a:spcPts val="0"/>
              </a:spcAft>
              <a:buSzPts val="2240"/>
              <a:buChar char="■"/>
            </a:pPr>
            <a:r>
              <a:rPr lang="en-US"/>
              <a:t>Earnings accumulate tax deferred, but earnings taxed when distributed</a:t>
            </a:r>
            <a:endParaRPr/>
          </a:p>
          <a:p>
            <a:pPr marL="341313" lvl="0" indent="-199073" algn="l" rtl="0">
              <a:spcBef>
                <a:spcPts val="1800"/>
              </a:spcBef>
              <a:spcAft>
                <a:spcPts val="0"/>
              </a:spcAft>
              <a:buSzPts val="2240"/>
              <a:buNone/>
            </a:pPr>
            <a:endParaRPr/>
          </a:p>
        </p:txBody>
      </p:sp>
      <p:sp>
        <p:nvSpPr>
          <p:cNvPr id="89" name="Google Shape;89;p10"/>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Traditional IRA – NJ Rules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7"/>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247" name="Google Shape;247;p27"/>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20</a:t>
            </a:fld>
            <a:endParaRPr>
              <a:solidFill>
                <a:srgbClr val="888888"/>
              </a:solidFill>
            </a:endParaRPr>
          </a:p>
        </p:txBody>
      </p:sp>
      <p:sp>
        <p:nvSpPr>
          <p:cNvPr id="248" name="Google Shape;248;p27"/>
          <p:cNvSpPr txBox="1">
            <a:spLocks noGrp="1"/>
          </p:cNvSpPr>
          <p:nvPr>
            <p:ph type="body" idx="1"/>
          </p:nvPr>
        </p:nvSpPr>
        <p:spPr>
          <a:xfrm>
            <a:off x="1282700" y="1754189"/>
            <a:ext cx="10147300" cy="2894012"/>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1960"/>
              <a:buChar char="■"/>
            </a:pPr>
            <a:r>
              <a:rPr lang="en-US" sz="2800" dirty="0">
                <a:solidFill>
                  <a:srgbClr val="0C0C0C"/>
                </a:solidFill>
              </a:rPr>
              <a:t>Once all contributions are recovered under 3-year rule, all of pension distributions will be taxable for NJ.  </a:t>
            </a:r>
            <a:r>
              <a:rPr lang="en-US" sz="2800" dirty="0">
                <a:solidFill>
                  <a:srgbClr val="FF0000"/>
                </a:solidFill>
              </a:rPr>
              <a:t>Capture the amount of pension income to be added back into taxable NJ pension income on Line </a:t>
            </a:r>
            <a:r>
              <a:rPr lang="en-US" sz="2800" dirty="0" smtClean="0">
                <a:solidFill>
                  <a:srgbClr val="FF0000"/>
                </a:solidFill>
              </a:rPr>
              <a:t>20a </a:t>
            </a:r>
            <a:r>
              <a:rPr lang="en-US" sz="2800" dirty="0">
                <a:solidFill>
                  <a:srgbClr val="FF0000"/>
                </a:solidFill>
              </a:rPr>
              <a:t>in NJ Checklist Income Subject to Tax section for later entry in TaxSlayer State section</a:t>
            </a:r>
            <a:endParaRPr dirty="0"/>
          </a:p>
        </p:txBody>
      </p:sp>
      <p:sp>
        <p:nvSpPr>
          <p:cNvPr id="249" name="Google Shape;249;p27"/>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NJ 3-Year Rule for Pensions</a:t>
            </a:r>
            <a:br>
              <a:rPr lang="en-US" sz="3600"/>
            </a:br>
            <a:r>
              <a:rPr lang="en-US" sz="3600"/>
              <a:t>Qualifications</a:t>
            </a:r>
            <a:endParaRPr sz="3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8"/>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258" name="Google Shape;258;p28"/>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21</a:t>
            </a:fld>
            <a:endParaRPr>
              <a:solidFill>
                <a:srgbClr val="888888"/>
              </a:solidFill>
            </a:endParaRPr>
          </a:p>
        </p:txBody>
      </p:sp>
      <p:sp>
        <p:nvSpPr>
          <p:cNvPr id="259" name="Google Shape;259;p28"/>
          <p:cNvSpPr txBox="1">
            <a:spLocks noGrp="1"/>
          </p:cNvSpPr>
          <p:nvPr>
            <p:ph type="body" idx="1"/>
          </p:nvPr>
        </p:nvSpPr>
        <p:spPr>
          <a:xfrm>
            <a:off x="1282700" y="1754188"/>
            <a:ext cx="9918700"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90000"/>
              </a:lnSpc>
              <a:spcBef>
                <a:spcPts val="0"/>
              </a:spcBef>
              <a:spcAft>
                <a:spcPts val="0"/>
              </a:spcAft>
              <a:buSzPts val="1942"/>
              <a:buChar char="■"/>
            </a:pPr>
            <a:r>
              <a:rPr lang="en-US" sz="2775" dirty="0"/>
              <a:t>You &amp;/or spouse/CU partner 62 years+ or  blind or disabled (according to SSA guidelines) on last day of year</a:t>
            </a:r>
            <a:endParaRPr dirty="0"/>
          </a:p>
          <a:p>
            <a:pPr marL="914400" lvl="1" indent="-338138" algn="l" rtl="0">
              <a:lnSpc>
                <a:spcPct val="90000"/>
              </a:lnSpc>
              <a:spcBef>
                <a:spcPts val="900"/>
              </a:spcBef>
              <a:spcAft>
                <a:spcPts val="0"/>
              </a:spcAft>
              <a:buSzPts val="3053"/>
              <a:buChar char="─"/>
            </a:pPr>
            <a:r>
              <a:rPr lang="en-US" sz="2590" dirty="0" smtClean="0"/>
              <a:t>If </a:t>
            </a:r>
            <a:r>
              <a:rPr lang="en-US" sz="2590" dirty="0"/>
              <a:t>only </a:t>
            </a:r>
            <a:r>
              <a:rPr lang="en-US" sz="2590" dirty="0" smtClean="0"/>
              <a:t>one </a:t>
            </a:r>
            <a:r>
              <a:rPr lang="en-US" sz="2590" dirty="0"/>
              <a:t>partner qualifies, can still claim up to  maximum pension exclusion.  However, only retirement income of qualified partner can be excluded</a:t>
            </a:r>
            <a:endParaRPr dirty="0"/>
          </a:p>
          <a:p>
            <a:pPr marL="914400" lvl="1" indent="-338138" algn="l" rtl="0">
              <a:lnSpc>
                <a:spcPct val="90000"/>
              </a:lnSpc>
              <a:spcBef>
                <a:spcPts val="900"/>
              </a:spcBef>
              <a:spcAft>
                <a:spcPts val="0"/>
              </a:spcAft>
              <a:buSzPts val="2849"/>
              <a:buChar char="─"/>
            </a:pPr>
            <a:r>
              <a:rPr lang="en-US" sz="2590" dirty="0" smtClean="0">
                <a:solidFill>
                  <a:srgbClr val="FF0000"/>
                </a:solidFill>
              </a:rPr>
              <a:t>Capture </a:t>
            </a:r>
            <a:r>
              <a:rPr lang="en-US" sz="2590" dirty="0">
                <a:solidFill>
                  <a:srgbClr val="FF0000"/>
                </a:solidFill>
              </a:rPr>
              <a:t>the fact that taxpayer and/or spouse is disabled according to SSA guidelines in NJ Checklist Subtractions from Income section for later entry in the State section   </a:t>
            </a:r>
            <a:endParaRPr dirty="0"/>
          </a:p>
          <a:p>
            <a:pPr marL="341313" lvl="0" indent="-341313" algn="l" rtl="0">
              <a:lnSpc>
                <a:spcPct val="90000"/>
              </a:lnSpc>
              <a:spcBef>
                <a:spcPts val="1800"/>
              </a:spcBef>
              <a:spcAft>
                <a:spcPts val="0"/>
              </a:spcAft>
              <a:buSzPts val="2072"/>
              <a:buChar char="■"/>
            </a:pPr>
            <a:r>
              <a:rPr lang="en-US" sz="2960" dirty="0"/>
              <a:t> Total income from NJ 1040 Line </a:t>
            </a:r>
            <a:r>
              <a:rPr lang="en-US" sz="2960" dirty="0" smtClean="0"/>
              <a:t>27 </a:t>
            </a:r>
            <a:r>
              <a:rPr lang="en-US" sz="2960" dirty="0"/>
              <a:t>$100K or less</a:t>
            </a:r>
            <a:endParaRPr dirty="0"/>
          </a:p>
          <a:p>
            <a:pPr marL="341313" lvl="0" indent="-209741" algn="l" rtl="0">
              <a:lnSpc>
                <a:spcPct val="90000"/>
              </a:lnSpc>
              <a:spcBef>
                <a:spcPts val="1800"/>
              </a:spcBef>
              <a:spcAft>
                <a:spcPts val="0"/>
              </a:spcAft>
              <a:buSzPts val="2072"/>
              <a:buNone/>
            </a:pPr>
            <a:endParaRPr sz="2960" dirty="0"/>
          </a:p>
        </p:txBody>
      </p:sp>
      <p:sp>
        <p:nvSpPr>
          <p:cNvPr id="260" name="Google Shape;260;p28"/>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NJ Pension Exclusion </a:t>
            </a:r>
            <a:br>
              <a:rPr lang="en-US" sz="3600"/>
            </a:br>
            <a:r>
              <a:rPr lang="en-US" sz="3600"/>
              <a:t>Qualifications</a:t>
            </a:r>
            <a:endParaRPr sz="3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9"/>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269" name="Google Shape;269;p29"/>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22</a:t>
            </a:fld>
            <a:endParaRPr>
              <a:solidFill>
                <a:srgbClr val="888888"/>
              </a:solidFill>
            </a:endParaRPr>
          </a:p>
        </p:txBody>
      </p:sp>
      <p:sp>
        <p:nvSpPr>
          <p:cNvPr id="270" name="Google Shape;270;p29"/>
          <p:cNvSpPr txBox="1">
            <a:spLocks noGrp="1"/>
          </p:cNvSpPr>
          <p:nvPr>
            <p:ph type="body" idx="1"/>
          </p:nvPr>
        </p:nvSpPr>
        <p:spPr>
          <a:xfrm>
            <a:off x="1282700" y="1754188"/>
            <a:ext cx="9994900" cy="4022725"/>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2240"/>
              <a:buChar char="■"/>
            </a:pPr>
            <a:r>
              <a:rPr lang="en-US" dirty="0">
                <a:solidFill>
                  <a:srgbClr val="001132"/>
                </a:solidFill>
              </a:rPr>
              <a:t>Based on filing status:</a:t>
            </a:r>
            <a:endParaRPr dirty="0"/>
          </a:p>
          <a:p>
            <a:pPr marL="914400" lvl="1" indent="-338138" algn="l" rtl="0">
              <a:spcBef>
                <a:spcPts val="900"/>
              </a:spcBef>
              <a:spcAft>
                <a:spcPts val="0"/>
              </a:spcAft>
              <a:buSzPts val="3080"/>
              <a:buChar char="─"/>
            </a:pPr>
            <a:r>
              <a:rPr lang="en-US" dirty="0">
                <a:solidFill>
                  <a:srgbClr val="001132"/>
                </a:solidFill>
              </a:rPr>
              <a:t> $60,000 </a:t>
            </a:r>
            <a:r>
              <a:rPr lang="en-US" dirty="0">
                <a:solidFill>
                  <a:srgbClr val="FF0000"/>
                </a:solidFill>
              </a:rPr>
              <a:t>(2018)</a:t>
            </a:r>
            <a:r>
              <a:rPr lang="en-US" dirty="0">
                <a:solidFill>
                  <a:srgbClr val="001132"/>
                </a:solidFill>
              </a:rPr>
              <a:t> – MFJ</a:t>
            </a:r>
            <a:endParaRPr dirty="0"/>
          </a:p>
          <a:p>
            <a:pPr marL="914400" lvl="1" indent="-338138" algn="l" rtl="0">
              <a:spcBef>
                <a:spcPts val="900"/>
              </a:spcBef>
              <a:spcAft>
                <a:spcPts val="0"/>
              </a:spcAft>
              <a:buSzPts val="3080"/>
              <a:buChar char="─"/>
            </a:pPr>
            <a:r>
              <a:rPr lang="en-US" dirty="0">
                <a:solidFill>
                  <a:srgbClr val="001132"/>
                </a:solidFill>
              </a:rPr>
              <a:t> $45,000</a:t>
            </a:r>
            <a:r>
              <a:rPr lang="en-US" dirty="0">
                <a:solidFill>
                  <a:srgbClr val="FF0000"/>
                </a:solidFill>
              </a:rPr>
              <a:t> (2018) </a:t>
            </a:r>
            <a:r>
              <a:rPr lang="en-US" dirty="0">
                <a:solidFill>
                  <a:srgbClr val="001132"/>
                </a:solidFill>
              </a:rPr>
              <a:t>– Single, HOH, QW</a:t>
            </a:r>
            <a:endParaRPr dirty="0"/>
          </a:p>
          <a:p>
            <a:pPr marL="914400" lvl="1" indent="-338138" algn="l" rtl="0">
              <a:spcBef>
                <a:spcPts val="900"/>
              </a:spcBef>
              <a:spcAft>
                <a:spcPts val="0"/>
              </a:spcAft>
              <a:buSzPts val="3080"/>
              <a:buChar char="─"/>
            </a:pPr>
            <a:r>
              <a:rPr lang="en-US" dirty="0">
                <a:solidFill>
                  <a:srgbClr val="001132"/>
                </a:solidFill>
              </a:rPr>
              <a:t> $30,000</a:t>
            </a:r>
            <a:r>
              <a:rPr lang="en-US" dirty="0">
                <a:solidFill>
                  <a:srgbClr val="FF0000"/>
                </a:solidFill>
              </a:rPr>
              <a:t> (2018)</a:t>
            </a:r>
            <a:r>
              <a:rPr lang="en-US" dirty="0">
                <a:solidFill>
                  <a:srgbClr val="001132"/>
                </a:solidFill>
              </a:rPr>
              <a:t> – MFS</a:t>
            </a:r>
            <a:endParaRPr dirty="0"/>
          </a:p>
          <a:p>
            <a:pPr marL="341313" lvl="0" indent="-341313" algn="l" rtl="0">
              <a:spcBef>
                <a:spcPts val="1800"/>
              </a:spcBef>
              <a:spcAft>
                <a:spcPts val="0"/>
              </a:spcAft>
              <a:buSzPts val="2240"/>
              <a:buChar char="■"/>
            </a:pPr>
            <a:r>
              <a:rPr lang="en-US" dirty="0">
                <a:solidFill>
                  <a:srgbClr val="001132"/>
                </a:solidFill>
              </a:rPr>
              <a:t>Maximum exclusion cannot exceed total Pension, Annuity &amp; IRA Withdrawal amount on NJ 1040 Line </a:t>
            </a:r>
            <a:r>
              <a:rPr lang="en-US" dirty="0" smtClean="0">
                <a:solidFill>
                  <a:srgbClr val="001132"/>
                </a:solidFill>
              </a:rPr>
              <a:t>20a</a:t>
            </a:r>
            <a:endParaRPr dirty="0"/>
          </a:p>
        </p:txBody>
      </p:sp>
      <p:sp>
        <p:nvSpPr>
          <p:cNvPr id="271" name="Google Shape;271;p29"/>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NJ Pension Exclusion </a:t>
            </a:r>
            <a:br>
              <a:rPr lang="en-US" sz="3600"/>
            </a:br>
            <a:r>
              <a:rPr lang="en-US" sz="3600"/>
              <a:t>Annual Amounts</a:t>
            </a:r>
            <a:endParaRPr sz="36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0"/>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277" name="Google Shape;277;p30"/>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23</a:t>
            </a:fld>
            <a:endParaRPr>
              <a:solidFill>
                <a:srgbClr val="888888"/>
              </a:solidFill>
            </a:endParaRPr>
          </a:p>
        </p:txBody>
      </p:sp>
      <p:sp>
        <p:nvSpPr>
          <p:cNvPr id="278" name="Google Shape;278;p30"/>
          <p:cNvSpPr txBox="1">
            <a:spLocks noGrp="1"/>
          </p:cNvSpPr>
          <p:nvPr>
            <p:ph type="body" idx="1"/>
          </p:nvPr>
        </p:nvSpPr>
        <p:spPr>
          <a:xfrm>
            <a:off x="1279058" y="1739162"/>
            <a:ext cx="10074742" cy="4022725"/>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2240"/>
              <a:buChar char="■"/>
            </a:pPr>
            <a:r>
              <a:rPr lang="en-US" dirty="0"/>
              <a:t>Two Parts to Other Retirement Income Exclusions</a:t>
            </a:r>
            <a:endParaRPr dirty="0"/>
          </a:p>
          <a:p>
            <a:pPr marL="914400" lvl="1" indent="-338138" algn="l" rtl="0">
              <a:spcBef>
                <a:spcPts val="900"/>
              </a:spcBef>
              <a:spcAft>
                <a:spcPts val="0"/>
              </a:spcAft>
              <a:buSzPts val="3080"/>
              <a:buChar char="─"/>
            </a:pPr>
            <a:r>
              <a:rPr lang="en-US" dirty="0" smtClean="0"/>
              <a:t>Unclaimed </a:t>
            </a:r>
            <a:r>
              <a:rPr lang="en-US" dirty="0"/>
              <a:t>portion of your Pension Exclusion (NJ 1040 line </a:t>
            </a:r>
            <a:r>
              <a:rPr lang="en-US" dirty="0" smtClean="0"/>
              <a:t>28a</a:t>
            </a:r>
            <a:r>
              <a:rPr lang="en-US" dirty="0"/>
              <a:t>)</a:t>
            </a:r>
            <a:endParaRPr dirty="0"/>
          </a:p>
          <a:p>
            <a:pPr marL="914400" lvl="1" indent="-338138" algn="l" rtl="0">
              <a:spcBef>
                <a:spcPts val="900"/>
              </a:spcBef>
              <a:spcAft>
                <a:spcPts val="0"/>
              </a:spcAft>
              <a:buSzPts val="3080"/>
              <a:buChar char="─"/>
            </a:pPr>
            <a:r>
              <a:rPr lang="en-US" dirty="0" smtClean="0"/>
              <a:t>Special </a:t>
            </a:r>
            <a:r>
              <a:rPr lang="en-US" dirty="0"/>
              <a:t>exclusion for taxpayers who are unable to receive SS or RR benefits</a:t>
            </a:r>
            <a:endParaRPr dirty="0"/>
          </a:p>
          <a:p>
            <a:pPr marL="341313" lvl="0" indent="-341313" algn="l" rtl="0">
              <a:spcBef>
                <a:spcPts val="1800"/>
              </a:spcBef>
              <a:spcAft>
                <a:spcPts val="0"/>
              </a:spcAft>
              <a:buSzPts val="2240"/>
              <a:buChar char="■"/>
            </a:pPr>
            <a:r>
              <a:rPr lang="en-US" dirty="0"/>
              <a:t> Each part has different eligibility requirements</a:t>
            </a:r>
            <a:endParaRPr dirty="0"/>
          </a:p>
        </p:txBody>
      </p:sp>
      <p:sp>
        <p:nvSpPr>
          <p:cNvPr id="279" name="Google Shape;279;p30"/>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dirty="0"/>
              <a:t>Other Retirement Income Exclusions - </a:t>
            </a:r>
            <a:r>
              <a:rPr lang="en-US" sz="3959" dirty="0"/>
              <a:t>NJ1040 Line </a:t>
            </a:r>
            <a:r>
              <a:rPr lang="en-US" sz="3959" dirty="0" smtClean="0"/>
              <a:t>28b</a:t>
            </a:r>
            <a:endParaRPr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31"/>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285" name="Google Shape;285;p31"/>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24</a:t>
            </a:fld>
            <a:endParaRPr>
              <a:solidFill>
                <a:srgbClr val="888888"/>
              </a:solidFill>
            </a:endParaRPr>
          </a:p>
        </p:txBody>
      </p:sp>
      <p:sp>
        <p:nvSpPr>
          <p:cNvPr id="286" name="Google Shape;286;p31"/>
          <p:cNvSpPr txBox="1">
            <a:spLocks noGrp="1"/>
          </p:cNvSpPr>
          <p:nvPr>
            <p:ph type="body" idx="1"/>
          </p:nvPr>
        </p:nvSpPr>
        <p:spPr>
          <a:xfrm>
            <a:off x="1144775" y="1418200"/>
            <a:ext cx="10132800" cy="4433400"/>
          </a:xfrm>
          <a:prstGeom prst="rect">
            <a:avLst/>
          </a:prstGeom>
          <a:noFill/>
          <a:ln>
            <a:noFill/>
          </a:ln>
        </p:spPr>
        <p:txBody>
          <a:bodyPr spcFirstLastPara="1" wrap="square" lIns="91425" tIns="45700" rIns="91425" bIns="45700" anchor="t" anchorCtr="0">
            <a:noAutofit/>
          </a:bodyPr>
          <a:lstStyle/>
          <a:p>
            <a:pPr marL="341313" lvl="0" indent="-341313" algn="l" rtl="0">
              <a:lnSpc>
                <a:spcPct val="90000"/>
              </a:lnSpc>
              <a:spcBef>
                <a:spcPts val="0"/>
              </a:spcBef>
              <a:spcAft>
                <a:spcPts val="0"/>
              </a:spcAft>
              <a:buSzPts val="2072"/>
              <a:buChar char="■"/>
            </a:pPr>
            <a:r>
              <a:rPr lang="en-US" sz="2960" dirty="0"/>
              <a:t>Did not use maximum Pension Exclusion</a:t>
            </a:r>
            <a:endParaRPr dirty="0"/>
          </a:p>
          <a:p>
            <a:pPr marL="341313" lvl="0" indent="-341313" algn="l" rtl="0">
              <a:lnSpc>
                <a:spcPct val="90000"/>
              </a:lnSpc>
              <a:spcBef>
                <a:spcPts val="1800"/>
              </a:spcBef>
              <a:spcAft>
                <a:spcPts val="0"/>
              </a:spcAft>
              <a:buSzPts val="2072"/>
              <a:buChar char="■"/>
            </a:pPr>
            <a:r>
              <a:rPr lang="en-US" sz="2960" dirty="0"/>
              <a:t>Taxpayer &amp;/or spouse/CU partner 62 years+</a:t>
            </a:r>
            <a:endParaRPr dirty="0"/>
          </a:p>
          <a:p>
            <a:pPr marL="341313" lvl="0" indent="-341313" algn="l" rtl="0">
              <a:lnSpc>
                <a:spcPct val="90000"/>
              </a:lnSpc>
              <a:spcBef>
                <a:spcPts val="1800"/>
              </a:spcBef>
              <a:spcAft>
                <a:spcPts val="0"/>
              </a:spcAft>
              <a:buSzPts val="2072"/>
              <a:buChar char="■"/>
            </a:pPr>
            <a:r>
              <a:rPr lang="en-US" sz="2960" dirty="0"/>
              <a:t>Total income from NJ 1040 Line </a:t>
            </a:r>
            <a:r>
              <a:rPr lang="en-US" sz="2960" dirty="0" smtClean="0"/>
              <a:t>27 </a:t>
            </a:r>
            <a:r>
              <a:rPr lang="en-US" sz="2960" dirty="0"/>
              <a:t>$100K or less</a:t>
            </a:r>
            <a:endParaRPr dirty="0"/>
          </a:p>
          <a:p>
            <a:pPr marL="341313" lvl="0" indent="-341313" algn="l" rtl="0">
              <a:lnSpc>
                <a:spcPct val="90000"/>
              </a:lnSpc>
              <a:spcBef>
                <a:spcPts val="1800"/>
              </a:spcBef>
              <a:spcAft>
                <a:spcPts val="0"/>
              </a:spcAft>
              <a:buSzPts val="2072"/>
              <a:buChar char="■"/>
            </a:pPr>
            <a:r>
              <a:rPr lang="en-US" sz="2960" dirty="0"/>
              <a:t>Income from wages, net profit from business, partnership, S corp. income &lt;/= $3K</a:t>
            </a:r>
            <a:endParaRPr dirty="0"/>
          </a:p>
          <a:p>
            <a:pPr marL="341313" lvl="0" indent="-341313" algn="l" rtl="0">
              <a:lnSpc>
                <a:spcPct val="90000"/>
              </a:lnSpc>
              <a:spcBef>
                <a:spcPts val="1800"/>
              </a:spcBef>
              <a:spcAft>
                <a:spcPts val="0"/>
              </a:spcAft>
              <a:buSzPts val="2072"/>
              <a:buChar char="■"/>
            </a:pPr>
            <a:r>
              <a:rPr lang="en-US" sz="2960" dirty="0"/>
              <a:t>Amount will be maximum pension exclusion minus pension exclusion claimed on NJ 1040 Line </a:t>
            </a:r>
            <a:r>
              <a:rPr lang="en-US" sz="2960" dirty="0" smtClean="0"/>
              <a:t>28a</a:t>
            </a:r>
            <a:endParaRPr dirty="0"/>
          </a:p>
          <a:p>
            <a:pPr marL="341313" lvl="0" indent="-209741" algn="l" rtl="0">
              <a:lnSpc>
                <a:spcPct val="90000"/>
              </a:lnSpc>
              <a:spcBef>
                <a:spcPts val="1800"/>
              </a:spcBef>
              <a:spcAft>
                <a:spcPts val="0"/>
              </a:spcAft>
              <a:buSzPts val="2072"/>
              <a:buNone/>
            </a:pPr>
            <a:endParaRPr sz="2960" dirty="0"/>
          </a:p>
        </p:txBody>
      </p:sp>
      <p:sp>
        <p:nvSpPr>
          <p:cNvPr id="287" name="Google Shape;287;p31"/>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Other Retirement Income Exclusions: Unclaimed Pension Exclusion</a:t>
            </a:r>
            <a:endParaRPr sz="36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2"/>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293" name="Google Shape;293;p32"/>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25</a:t>
            </a:fld>
            <a:endParaRPr>
              <a:solidFill>
                <a:srgbClr val="888888"/>
              </a:solidFill>
            </a:endParaRPr>
          </a:p>
        </p:txBody>
      </p:sp>
      <p:sp>
        <p:nvSpPr>
          <p:cNvPr id="294" name="Google Shape;294;p32"/>
          <p:cNvSpPr txBox="1">
            <a:spLocks noGrp="1"/>
          </p:cNvSpPr>
          <p:nvPr>
            <p:ph type="body" idx="1"/>
          </p:nvPr>
        </p:nvSpPr>
        <p:spPr>
          <a:xfrm>
            <a:off x="1282700" y="1754188"/>
            <a:ext cx="10071100"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904"/>
              <a:buChar char="■"/>
            </a:pPr>
            <a:r>
              <a:rPr lang="en-US" sz="2720" b="1" u="sng"/>
              <a:t>Not</a:t>
            </a:r>
            <a:r>
              <a:rPr lang="en-US" sz="2720"/>
              <a:t> related to Pension Exclusion &amp; may claim whether or not you use maximum Pension Exclusion</a:t>
            </a:r>
            <a:endParaRPr/>
          </a:p>
          <a:p>
            <a:pPr marL="341313" lvl="0" indent="-341313" algn="l" rtl="0">
              <a:lnSpc>
                <a:spcPct val="80000"/>
              </a:lnSpc>
              <a:spcBef>
                <a:spcPts val="1800"/>
              </a:spcBef>
              <a:spcAft>
                <a:spcPts val="0"/>
              </a:spcAft>
              <a:buSzPts val="1904"/>
              <a:buChar char="■"/>
            </a:pPr>
            <a:r>
              <a:rPr lang="en-US" sz="2720"/>
              <a:t>Exclusion amounts $6K – MFJ, HOH, QW;  $3K – Single, MFS</a:t>
            </a:r>
            <a:endParaRPr/>
          </a:p>
          <a:p>
            <a:pPr marL="341313" lvl="0" indent="-341313" algn="l" rtl="0">
              <a:lnSpc>
                <a:spcPct val="80000"/>
              </a:lnSpc>
              <a:spcBef>
                <a:spcPts val="1800"/>
              </a:spcBef>
              <a:spcAft>
                <a:spcPts val="0"/>
              </a:spcAft>
              <a:buSzPts val="1904"/>
              <a:buChar char="■"/>
            </a:pPr>
            <a:r>
              <a:rPr lang="en-US" sz="2720"/>
              <a:t>You &amp;/or spouse/CU partner 62 years+</a:t>
            </a:r>
            <a:endParaRPr/>
          </a:p>
          <a:p>
            <a:pPr marL="341313" lvl="0" indent="-341313" algn="l" rtl="0">
              <a:lnSpc>
                <a:spcPct val="80000"/>
              </a:lnSpc>
              <a:spcBef>
                <a:spcPts val="1800"/>
              </a:spcBef>
              <a:spcAft>
                <a:spcPts val="0"/>
              </a:spcAft>
              <a:buSzPts val="1904"/>
              <a:buChar char="■"/>
            </a:pPr>
            <a:r>
              <a:rPr lang="en-US" sz="2720"/>
              <a:t>Unable to receive SS/RR benefits, but would have been eligible for benefits had you fully participated in either program</a:t>
            </a:r>
            <a:endParaRPr/>
          </a:p>
          <a:p>
            <a:pPr marL="341313" lvl="0" indent="-341313" algn="l" rtl="0">
              <a:lnSpc>
                <a:spcPct val="80000"/>
              </a:lnSpc>
              <a:spcBef>
                <a:spcPts val="1800"/>
              </a:spcBef>
              <a:spcAft>
                <a:spcPts val="0"/>
              </a:spcAft>
              <a:buSzPts val="1904"/>
              <a:buChar char="■"/>
            </a:pPr>
            <a:r>
              <a:rPr lang="en-US" sz="2720"/>
              <a:t>Must answer questions under Pension Exclusion in  State section \ Edit \ Enter Myself \ Subtractions from Income for TaxSlayer to determine eligibility</a:t>
            </a:r>
            <a:endParaRPr/>
          </a:p>
        </p:txBody>
      </p:sp>
      <p:sp>
        <p:nvSpPr>
          <p:cNvPr id="295" name="Google Shape;295;p32"/>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NJ Other Retirement Income Exclusions:  For </a:t>
            </a:r>
            <a:br>
              <a:rPr lang="en-US" sz="3600"/>
            </a:br>
            <a:r>
              <a:rPr lang="en-US" sz="3600"/>
              <a:t>Taxpayers Unable to Receive SS/RR Benefits</a:t>
            </a:r>
            <a:endParaRPr sz="36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33"/>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301" name="Google Shape;301;p33"/>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26</a:t>
            </a:fld>
            <a:endParaRPr>
              <a:solidFill>
                <a:srgbClr val="888888"/>
              </a:solidFill>
            </a:endParaRPr>
          </a:p>
        </p:txBody>
      </p:sp>
      <p:sp>
        <p:nvSpPr>
          <p:cNvPr id="302" name="Google Shape;302;p33"/>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TS – Additional Questions for Other Retirement Income Exclusion</a:t>
            </a:r>
            <a:endParaRPr sz="3600"/>
          </a:p>
        </p:txBody>
      </p:sp>
      <p:pic>
        <p:nvPicPr>
          <p:cNvPr id="303" name="Google Shape;303;p33"/>
          <p:cNvPicPr preferRelativeResize="0"/>
          <p:nvPr/>
        </p:nvPicPr>
        <p:blipFill rotWithShape="1">
          <a:blip r:embed="rId3">
            <a:alphaModFix/>
          </a:blip>
          <a:srcRect/>
          <a:stretch/>
        </p:blipFill>
        <p:spPr>
          <a:xfrm>
            <a:off x="609600" y="1642533"/>
            <a:ext cx="7527925" cy="4639733"/>
          </a:xfrm>
          <a:prstGeom prst="rect">
            <a:avLst/>
          </a:prstGeom>
          <a:noFill/>
          <a:ln>
            <a:noFill/>
          </a:ln>
        </p:spPr>
      </p:pic>
      <p:sp>
        <p:nvSpPr>
          <p:cNvPr id="304" name="Google Shape;304;p33"/>
          <p:cNvSpPr txBox="1"/>
          <p:nvPr/>
        </p:nvSpPr>
        <p:spPr>
          <a:xfrm flipH="1">
            <a:off x="1874519" y="3581400"/>
            <a:ext cx="3764281" cy="646331"/>
          </a:xfrm>
          <a:prstGeom prst="rect">
            <a:avLst/>
          </a:prstGeom>
          <a:solidFill>
            <a:srgbClr val="31859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Questions to determine eligibility for</a:t>
            </a:r>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Other Retirement Income exclusion</a:t>
            </a:r>
            <a:endParaRPr/>
          </a:p>
        </p:txBody>
      </p:sp>
      <p:cxnSp>
        <p:nvCxnSpPr>
          <p:cNvPr id="305" name="Google Shape;305;p33"/>
          <p:cNvCxnSpPr/>
          <p:nvPr/>
        </p:nvCxnSpPr>
        <p:spPr>
          <a:xfrm rot="10800000" flipH="1">
            <a:off x="5715000" y="2895600"/>
            <a:ext cx="685800" cy="685800"/>
          </a:xfrm>
          <a:prstGeom prst="straightConnector1">
            <a:avLst/>
          </a:prstGeom>
          <a:noFill/>
          <a:ln w="25400" cap="flat" cmpd="sng">
            <a:solidFill>
              <a:schemeClr val="accent2"/>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306" name="Google Shape;306;p33"/>
          <p:cNvCxnSpPr/>
          <p:nvPr/>
        </p:nvCxnSpPr>
        <p:spPr>
          <a:xfrm>
            <a:off x="5791200" y="3962400"/>
            <a:ext cx="762000" cy="265331"/>
          </a:xfrm>
          <a:prstGeom prst="straightConnector1">
            <a:avLst/>
          </a:prstGeom>
          <a:noFill/>
          <a:ln w="25400" cap="flat" cmpd="sng">
            <a:solidFill>
              <a:schemeClr val="accent2"/>
            </a:solidFill>
            <a:prstDash val="solid"/>
            <a:round/>
            <a:headEnd type="none" w="sm" len="sm"/>
            <a:tailEnd type="triangle" w="med" len="med"/>
          </a:ln>
          <a:effectLst>
            <a:outerShdw blurRad="40000" dist="20000" dir="5400000" rotWithShape="0">
              <a:srgbClr val="000000">
                <a:alpha val="37647"/>
              </a:srgbClr>
            </a:outerShdw>
          </a:effectLst>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4"/>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312" name="Google Shape;312;p34"/>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27</a:t>
            </a:fld>
            <a:endParaRPr>
              <a:solidFill>
                <a:srgbClr val="888888"/>
              </a:solidFill>
            </a:endParaRPr>
          </a:p>
        </p:txBody>
      </p:sp>
      <p:sp>
        <p:nvSpPr>
          <p:cNvPr id="313" name="Google Shape;313;p34"/>
          <p:cNvSpPr txBox="1">
            <a:spLocks noGrp="1"/>
          </p:cNvSpPr>
          <p:nvPr>
            <p:ph type="body" idx="1"/>
          </p:nvPr>
        </p:nvSpPr>
        <p:spPr>
          <a:xfrm>
            <a:off x="1282700" y="1872175"/>
            <a:ext cx="9994900"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2100"/>
              <a:buChar char="■"/>
            </a:pPr>
            <a:r>
              <a:rPr lang="en-US" sz="3000"/>
              <a:t>Railroad Retirement Tier 2 (Pub 575)</a:t>
            </a:r>
            <a:endParaRPr/>
          </a:p>
          <a:p>
            <a:pPr marL="914400" lvl="1" indent="-338138" algn="l" rtl="0">
              <a:lnSpc>
                <a:spcPct val="80000"/>
              </a:lnSpc>
              <a:spcBef>
                <a:spcPts val="900"/>
              </a:spcBef>
              <a:spcAft>
                <a:spcPts val="0"/>
              </a:spcAft>
              <a:buSzPts val="2860"/>
              <a:buChar char="─"/>
            </a:pPr>
            <a:r>
              <a:rPr lang="en-US" sz="2600"/>
              <a:t> Reported on RRB-1099-R - Green Form</a:t>
            </a:r>
            <a:endParaRPr/>
          </a:p>
          <a:p>
            <a:pPr marL="914400" lvl="1" indent="-338138" algn="l" rtl="0">
              <a:lnSpc>
                <a:spcPct val="80000"/>
              </a:lnSpc>
              <a:spcBef>
                <a:spcPts val="900"/>
              </a:spcBef>
              <a:spcAft>
                <a:spcPts val="0"/>
              </a:spcAft>
              <a:buSzPts val="2860"/>
              <a:buChar char="─"/>
            </a:pPr>
            <a:r>
              <a:rPr lang="en-US" sz="2600"/>
              <a:t> Same rules as pensions</a:t>
            </a:r>
            <a:endParaRPr/>
          </a:p>
          <a:p>
            <a:pPr marL="914400" lvl="1" indent="-170497" algn="l" rtl="0">
              <a:lnSpc>
                <a:spcPct val="80000"/>
              </a:lnSpc>
              <a:spcBef>
                <a:spcPts val="900"/>
              </a:spcBef>
              <a:spcAft>
                <a:spcPts val="0"/>
              </a:spcAft>
              <a:buSzPts val="2640"/>
              <a:buNone/>
            </a:pPr>
            <a:endParaRPr sz="2400"/>
          </a:p>
          <a:p>
            <a:pPr marL="341313" lvl="0" indent="-341313" algn="l" rtl="0">
              <a:lnSpc>
                <a:spcPct val="80000"/>
              </a:lnSpc>
              <a:spcBef>
                <a:spcPts val="1800"/>
              </a:spcBef>
              <a:spcAft>
                <a:spcPts val="0"/>
              </a:spcAft>
              <a:buSzPts val="2100"/>
              <a:buChar char="■"/>
            </a:pPr>
            <a:r>
              <a:rPr lang="en-US" sz="3000"/>
              <a:t>RRB-1099-R Pension (not taxable in NJ)</a:t>
            </a:r>
            <a:endParaRPr/>
          </a:p>
          <a:p>
            <a:pPr marL="914400" lvl="1" indent="-338138" algn="l" rtl="0">
              <a:lnSpc>
                <a:spcPct val="80000"/>
              </a:lnSpc>
              <a:spcBef>
                <a:spcPts val="900"/>
              </a:spcBef>
              <a:spcAft>
                <a:spcPts val="0"/>
              </a:spcAft>
              <a:buSzPts val="2860"/>
              <a:buChar char="─"/>
            </a:pPr>
            <a:r>
              <a:rPr lang="en-US" sz="2600"/>
              <a:t>TaxSlayer automatically excludes the railroad retirement pension amount from NJ income</a:t>
            </a:r>
            <a:endParaRPr/>
          </a:p>
          <a:p>
            <a:pPr marL="341313" lvl="0" indent="-216853" algn="l" rtl="0">
              <a:lnSpc>
                <a:spcPct val="80000"/>
              </a:lnSpc>
              <a:spcBef>
                <a:spcPts val="1800"/>
              </a:spcBef>
              <a:spcAft>
                <a:spcPts val="0"/>
              </a:spcAft>
              <a:buSzPts val="1960"/>
              <a:buNone/>
            </a:pPr>
            <a:endParaRPr sz="2800"/>
          </a:p>
        </p:txBody>
      </p:sp>
      <p:sp>
        <p:nvSpPr>
          <p:cNvPr id="314" name="Google Shape;314;p34"/>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a:t>Railroad Retirement Benefits Tier 2  (Pension Equivalent)</a:t>
            </a:r>
            <a:endParaRPr sz="3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5"/>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320" name="Google Shape;320;p35"/>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28</a:t>
            </a:fld>
            <a:endParaRPr>
              <a:solidFill>
                <a:srgbClr val="888888"/>
              </a:solidFill>
            </a:endParaRPr>
          </a:p>
        </p:txBody>
      </p:sp>
      <p:sp>
        <p:nvSpPr>
          <p:cNvPr id="321" name="Google Shape;321;p35"/>
          <p:cNvSpPr txBox="1">
            <a:spLocks noGrp="1"/>
          </p:cNvSpPr>
          <p:nvPr>
            <p:ph type="body" idx="1"/>
          </p:nvPr>
        </p:nvSpPr>
        <p:spPr>
          <a:xfrm>
            <a:off x="1282700" y="1524000"/>
            <a:ext cx="9842500" cy="4495800"/>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618"/>
              <a:buChar char="■"/>
            </a:pPr>
            <a:r>
              <a:rPr lang="en-US" sz="2312" dirty="0"/>
              <a:t>Disability pension is taxed differently in NJ depending on age of recipient</a:t>
            </a:r>
            <a:endParaRPr dirty="0"/>
          </a:p>
          <a:p>
            <a:pPr marL="914400" lvl="1" indent="-338138" algn="l" rtl="0">
              <a:lnSpc>
                <a:spcPct val="80000"/>
              </a:lnSpc>
              <a:spcBef>
                <a:spcPts val="900"/>
              </a:spcBef>
              <a:spcAft>
                <a:spcPts val="0"/>
              </a:spcAft>
              <a:buSzPts val="2131"/>
              <a:buChar char="─"/>
            </a:pPr>
            <a:r>
              <a:rPr lang="en-US" sz="1937" dirty="0"/>
              <a:t>Recipient under age 65 – disability pension is tax exempt</a:t>
            </a:r>
            <a:endParaRPr dirty="0"/>
          </a:p>
          <a:p>
            <a:pPr marL="914400" lvl="1" indent="-338138" algn="l" rtl="0">
              <a:lnSpc>
                <a:spcPct val="80000"/>
              </a:lnSpc>
              <a:spcBef>
                <a:spcPts val="900"/>
              </a:spcBef>
              <a:spcAft>
                <a:spcPts val="0"/>
              </a:spcAft>
              <a:buSzPts val="2131"/>
              <a:buChar char="─"/>
            </a:pPr>
            <a:r>
              <a:rPr lang="en-US" sz="1937" dirty="0"/>
              <a:t>Recipient age 65 or older – disability pension is treated as a regular pension</a:t>
            </a:r>
            <a:endParaRPr dirty="0"/>
          </a:p>
          <a:p>
            <a:pPr marL="341313" lvl="0" indent="-341313" algn="l" rtl="0">
              <a:lnSpc>
                <a:spcPct val="80000"/>
              </a:lnSpc>
              <a:spcBef>
                <a:spcPts val="1800"/>
              </a:spcBef>
              <a:spcAft>
                <a:spcPts val="0"/>
              </a:spcAft>
              <a:buSzPts val="1618"/>
              <a:buChar char="■"/>
            </a:pPr>
            <a:r>
              <a:rPr lang="en-US" sz="2312" dirty="0"/>
              <a:t>Amount of disability pension flows through to NJ pension line </a:t>
            </a:r>
            <a:r>
              <a:rPr lang="en-US" sz="2312" dirty="0" smtClean="0"/>
              <a:t>20a </a:t>
            </a:r>
            <a:r>
              <a:rPr lang="en-US" sz="2312" dirty="0"/>
              <a:t>from entry of 1099-R in Federal section</a:t>
            </a:r>
            <a:endParaRPr dirty="0"/>
          </a:p>
          <a:p>
            <a:pPr marL="914400" lvl="1" indent="-338138" algn="l" rtl="0">
              <a:lnSpc>
                <a:spcPct val="80000"/>
              </a:lnSpc>
              <a:spcBef>
                <a:spcPts val="900"/>
              </a:spcBef>
              <a:spcAft>
                <a:spcPts val="0"/>
              </a:spcAft>
              <a:buSzPts val="2063"/>
              <a:buChar char="─"/>
            </a:pPr>
            <a:r>
              <a:rPr lang="en-US" sz="1875" dirty="0"/>
              <a:t>Does not matter whether disability pension is treated as pension or wages on the Federal return (i.e. – whether recipient is under or over company minimum retirement age)</a:t>
            </a:r>
            <a:endParaRPr dirty="0"/>
          </a:p>
          <a:p>
            <a:pPr marL="341313" lvl="0" indent="-341313" algn="l" rtl="0">
              <a:lnSpc>
                <a:spcPct val="80000"/>
              </a:lnSpc>
              <a:spcBef>
                <a:spcPts val="1800"/>
              </a:spcBef>
              <a:spcAft>
                <a:spcPts val="0"/>
              </a:spcAft>
              <a:buSzPts val="1618"/>
              <a:buChar char="■"/>
            </a:pPr>
            <a:r>
              <a:rPr lang="en-US" sz="2312" dirty="0">
                <a:solidFill>
                  <a:srgbClr val="FF0000"/>
                </a:solidFill>
              </a:rPr>
              <a:t>If disability should be tax exempt because recipient is under age 65, capture the amount of the disability pension in the NJ Checklist Income Subject to Tax section for entry later in the State section</a:t>
            </a:r>
            <a:endParaRPr dirty="0"/>
          </a:p>
          <a:p>
            <a:pPr marL="914400" lvl="1" indent="-338138" algn="l" rtl="0">
              <a:lnSpc>
                <a:spcPct val="80000"/>
              </a:lnSpc>
              <a:spcBef>
                <a:spcPts val="900"/>
              </a:spcBef>
              <a:spcAft>
                <a:spcPts val="0"/>
              </a:spcAft>
              <a:buSzPts val="2063"/>
              <a:buChar char="─"/>
            </a:pPr>
            <a:r>
              <a:rPr lang="en-US" sz="1875" dirty="0"/>
              <a:t>TaxSlayer does not automatically remove this disability pension from NJ 1040 Line </a:t>
            </a:r>
            <a:r>
              <a:rPr lang="en-US" sz="1875" dirty="0" smtClean="0"/>
              <a:t>20a </a:t>
            </a:r>
            <a:r>
              <a:rPr lang="en-US" sz="1875" dirty="0"/>
              <a:t>for Pensions</a:t>
            </a:r>
            <a:endParaRPr dirty="0"/>
          </a:p>
        </p:txBody>
      </p:sp>
      <p:sp>
        <p:nvSpPr>
          <p:cNvPr id="322" name="Google Shape;322;p35"/>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Disability Pension on NJ Return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37"/>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337" name="Google Shape;337;p37"/>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29</a:t>
            </a:fld>
            <a:endParaRPr>
              <a:solidFill>
                <a:srgbClr val="888888"/>
              </a:solidFill>
            </a:endParaRPr>
          </a:p>
        </p:txBody>
      </p:sp>
      <p:sp>
        <p:nvSpPr>
          <p:cNvPr id="338" name="Google Shape;338;p37"/>
          <p:cNvSpPr txBox="1">
            <a:spLocks noGrp="1"/>
          </p:cNvSpPr>
          <p:nvPr>
            <p:ph type="body" idx="1"/>
          </p:nvPr>
        </p:nvSpPr>
        <p:spPr>
          <a:xfrm>
            <a:off x="1282700" y="1457275"/>
            <a:ext cx="9994800" cy="4689300"/>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838"/>
              <a:buChar char="■"/>
            </a:pPr>
            <a:r>
              <a:rPr lang="en-US" sz="2625"/>
              <a:t>When accident, health or long-term care insurance premiums are deducted directly from pension check, a former Public  Safety Officer is allowed up to a $3,000 reduction in taxable income</a:t>
            </a:r>
            <a:endParaRPr/>
          </a:p>
          <a:p>
            <a:pPr marL="341313" lvl="0" indent="-341313" algn="l" rtl="0">
              <a:lnSpc>
                <a:spcPct val="80000"/>
              </a:lnSpc>
              <a:spcBef>
                <a:spcPts val="1800"/>
              </a:spcBef>
              <a:spcAft>
                <a:spcPts val="0"/>
              </a:spcAft>
              <a:buSzPts val="1968"/>
              <a:buChar char="■"/>
            </a:pPr>
            <a:r>
              <a:rPr lang="en-US" sz="2812"/>
              <a:t>Enter in Federal section \ Income \ Enter Myself \ IRA/Pension Distributions (1099-R, 1099-SSA)  </a:t>
            </a:r>
            <a:endParaRPr sz="2812"/>
          </a:p>
          <a:p>
            <a:pPr marL="914400" lvl="1" indent="-338138" algn="l" rtl="0">
              <a:lnSpc>
                <a:spcPct val="80000"/>
              </a:lnSpc>
              <a:spcBef>
                <a:spcPts val="900"/>
              </a:spcBef>
              <a:spcAft>
                <a:spcPts val="0"/>
              </a:spcAft>
              <a:buSzPts val="2543"/>
              <a:buChar char="─"/>
            </a:pPr>
            <a:r>
              <a:rPr lang="en-US" sz="2312"/>
              <a:t>Do not include the insurance premiums (up to $3,000) in the taxable amount entered in Box 2a</a:t>
            </a:r>
            <a:endParaRPr sz="2125"/>
          </a:p>
          <a:p>
            <a:pPr marL="914400" lvl="1" indent="-338138" algn="l" rtl="0">
              <a:lnSpc>
                <a:spcPct val="80000"/>
              </a:lnSpc>
              <a:spcBef>
                <a:spcPts val="900"/>
              </a:spcBef>
              <a:spcAft>
                <a:spcPts val="0"/>
              </a:spcAft>
              <a:buSzPts val="2406"/>
              <a:buChar char="─"/>
            </a:pPr>
            <a:r>
              <a:rPr lang="en-US" sz="2187"/>
              <a:t>Click on Options under Box 2a to enter the amount of premiums to be excluded from taxable income</a:t>
            </a:r>
            <a:endParaRPr/>
          </a:p>
          <a:p>
            <a:pPr marL="914400" lvl="1" indent="-338138" algn="l" rtl="0">
              <a:lnSpc>
                <a:spcPct val="80000"/>
              </a:lnSpc>
              <a:spcBef>
                <a:spcPts val="900"/>
              </a:spcBef>
              <a:spcAft>
                <a:spcPts val="0"/>
              </a:spcAft>
              <a:buSzPts val="2338"/>
              <a:buChar char="─"/>
            </a:pPr>
            <a:r>
              <a:rPr lang="en-US" sz="2125"/>
              <a:t>Amounts entered as nontaxable cannot also be included on Schedule A as medical expenses</a:t>
            </a:r>
            <a:endParaRPr/>
          </a:p>
          <a:p>
            <a:pPr marL="341313" lvl="0" indent="-252413" algn="l" rtl="0">
              <a:lnSpc>
                <a:spcPct val="80000"/>
              </a:lnSpc>
              <a:spcBef>
                <a:spcPts val="1800"/>
              </a:spcBef>
              <a:spcAft>
                <a:spcPts val="0"/>
              </a:spcAft>
              <a:buSzPts val="1400"/>
              <a:buNone/>
            </a:pPr>
            <a:endParaRPr sz="2000"/>
          </a:p>
        </p:txBody>
      </p:sp>
      <p:sp>
        <p:nvSpPr>
          <p:cNvPr id="339" name="Google Shape;339;p37"/>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Public Safety Officer Pension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1"/>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95" name="Google Shape;95;p11"/>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3</a:t>
            </a:fld>
            <a:endParaRPr>
              <a:solidFill>
                <a:srgbClr val="888888"/>
              </a:solidFill>
            </a:endParaRPr>
          </a:p>
        </p:txBody>
      </p:sp>
      <p:sp>
        <p:nvSpPr>
          <p:cNvPr id="96" name="Google Shape;96;p11"/>
          <p:cNvSpPr txBox="1">
            <a:spLocks noGrp="1"/>
          </p:cNvSpPr>
          <p:nvPr>
            <p:ph type="body" idx="1"/>
          </p:nvPr>
        </p:nvSpPr>
        <p:spPr>
          <a:xfrm>
            <a:off x="1282700" y="1754188"/>
            <a:ext cx="9842500" cy="4022725"/>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2240"/>
              <a:buChar char="■"/>
            </a:pPr>
            <a:r>
              <a:rPr lang="en-US"/>
              <a:t>Rules for taxability of distributions are the same for NJ</a:t>
            </a:r>
            <a:endParaRPr/>
          </a:p>
        </p:txBody>
      </p:sp>
      <p:sp>
        <p:nvSpPr>
          <p:cNvPr id="97" name="Google Shape;97;p11"/>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Roth IRA – NJ Rules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38"/>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345" name="Google Shape;345;p38"/>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30</a:t>
            </a:fld>
            <a:endParaRPr>
              <a:solidFill>
                <a:srgbClr val="888888"/>
              </a:solidFill>
            </a:endParaRPr>
          </a:p>
        </p:txBody>
      </p:sp>
      <p:sp>
        <p:nvSpPr>
          <p:cNvPr id="346" name="Google Shape;346;p38"/>
          <p:cNvSpPr txBox="1">
            <a:spLocks noGrp="1"/>
          </p:cNvSpPr>
          <p:nvPr>
            <p:ph type="body" idx="1"/>
          </p:nvPr>
        </p:nvSpPr>
        <p:spPr>
          <a:xfrm>
            <a:off x="1282700" y="1418200"/>
            <a:ext cx="9994800" cy="4586400"/>
          </a:xfrm>
          <a:prstGeom prst="rect">
            <a:avLst/>
          </a:prstGeom>
          <a:noFill/>
          <a:ln>
            <a:noFill/>
          </a:ln>
        </p:spPr>
        <p:txBody>
          <a:bodyPr spcFirstLastPara="1" wrap="square" lIns="91425" tIns="45700" rIns="91425" bIns="45700" anchor="t" anchorCtr="0">
            <a:noAutofit/>
          </a:bodyPr>
          <a:lstStyle/>
          <a:p>
            <a:pPr marL="341312" lvl="0" indent="-341312" algn="l" rtl="0">
              <a:spcBef>
                <a:spcPts val="0"/>
              </a:spcBef>
              <a:spcAft>
                <a:spcPts val="0"/>
              </a:spcAft>
              <a:buSzPts val="2240"/>
              <a:buChar char="■"/>
            </a:pPr>
            <a:r>
              <a:rPr lang="en-US"/>
              <a:t>NJ law does not allow exclusion of these premiums and the premiums must be added back</a:t>
            </a:r>
            <a:endParaRPr/>
          </a:p>
          <a:p>
            <a:pPr marL="341312" lvl="0" indent="-341312" algn="l" rtl="0">
              <a:spcBef>
                <a:spcPts val="1800"/>
              </a:spcBef>
              <a:spcAft>
                <a:spcPts val="0"/>
              </a:spcAft>
              <a:buSzPts val="2240"/>
              <a:buChar char="■"/>
            </a:pPr>
            <a:r>
              <a:rPr lang="en-US"/>
              <a:t>Since premium amounts cannot be excluded from NJ taxable income, they can be claimed as NJ medical expenses (subject to 2% threshold)</a:t>
            </a:r>
            <a:endParaRPr/>
          </a:p>
          <a:p>
            <a:pPr marL="341313" lvl="0" indent="-341313" algn="l" rtl="0">
              <a:spcBef>
                <a:spcPts val="1800"/>
              </a:spcBef>
              <a:spcAft>
                <a:spcPts val="0"/>
              </a:spcAft>
              <a:buSzPts val="2240"/>
              <a:buChar char="■"/>
            </a:pPr>
            <a:r>
              <a:rPr lang="en-US">
                <a:solidFill>
                  <a:srgbClr val="FF0000"/>
                </a:solidFill>
              </a:rPr>
              <a:t>Capture premium amount in NJ Checklist Income Subject to Tax and Subtractions from Income sections for later entry in the TaxSlayer State section</a:t>
            </a:r>
            <a:endParaRPr/>
          </a:p>
        </p:txBody>
      </p:sp>
      <p:sp>
        <p:nvSpPr>
          <p:cNvPr id="347" name="Google Shape;347;p38"/>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Public Safety Officer Pension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2"/>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103" name="Google Shape;103;p12"/>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4</a:t>
            </a:fld>
            <a:endParaRPr>
              <a:solidFill>
                <a:srgbClr val="888888"/>
              </a:solidFill>
            </a:endParaRPr>
          </a:p>
        </p:txBody>
      </p:sp>
      <p:sp>
        <p:nvSpPr>
          <p:cNvPr id="104" name="Google Shape;104;p12"/>
          <p:cNvSpPr txBox="1">
            <a:spLocks noGrp="1"/>
          </p:cNvSpPr>
          <p:nvPr>
            <p:ph type="body" idx="1"/>
          </p:nvPr>
        </p:nvSpPr>
        <p:spPr>
          <a:xfrm>
            <a:off x="1067778" y="1828800"/>
            <a:ext cx="9750415"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2240"/>
              <a:buChar char="■"/>
            </a:pPr>
            <a:r>
              <a:rPr lang="en-US"/>
              <a:t>Contributions are pre tax in NJ starting 1/1/84</a:t>
            </a:r>
            <a:endParaRPr/>
          </a:p>
          <a:p>
            <a:pPr marL="341313" lvl="0" indent="-341313" algn="l" rtl="0">
              <a:lnSpc>
                <a:spcPct val="80000"/>
              </a:lnSpc>
              <a:spcBef>
                <a:spcPts val="1800"/>
              </a:spcBef>
              <a:spcAft>
                <a:spcPts val="0"/>
              </a:spcAft>
              <a:buSzPts val="2240"/>
              <a:buChar char="■"/>
            </a:pPr>
            <a:r>
              <a:rPr lang="en-US"/>
              <a:t>Distributions taxable in the year received</a:t>
            </a:r>
            <a:endParaRPr/>
          </a:p>
          <a:p>
            <a:pPr marL="341313" lvl="0" indent="-199073" algn="l" rtl="0">
              <a:lnSpc>
                <a:spcPct val="80000"/>
              </a:lnSpc>
              <a:spcBef>
                <a:spcPts val="1800"/>
              </a:spcBef>
              <a:spcAft>
                <a:spcPts val="0"/>
              </a:spcAft>
              <a:buSzPts val="2240"/>
              <a:buNone/>
            </a:pPr>
            <a:endParaRPr>
              <a:solidFill>
                <a:srgbClr val="FF0000"/>
              </a:solidFill>
            </a:endParaRPr>
          </a:p>
        </p:txBody>
      </p:sp>
      <p:sp>
        <p:nvSpPr>
          <p:cNvPr id="105" name="Google Shape;105;p12"/>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401k Plans – NJ Rules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3"/>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111" name="Google Shape;111;p13"/>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5</a:t>
            </a:fld>
            <a:endParaRPr>
              <a:solidFill>
                <a:srgbClr val="888888"/>
              </a:solidFill>
            </a:endParaRPr>
          </a:p>
        </p:txBody>
      </p:sp>
      <p:sp>
        <p:nvSpPr>
          <p:cNvPr id="112" name="Google Shape;112;p13"/>
          <p:cNvSpPr txBox="1">
            <a:spLocks noGrp="1"/>
          </p:cNvSpPr>
          <p:nvPr>
            <p:ph type="body" idx="1"/>
          </p:nvPr>
        </p:nvSpPr>
        <p:spPr>
          <a:xfrm>
            <a:off x="1282700" y="1754188"/>
            <a:ext cx="9766300" cy="4341812"/>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568"/>
              <a:buChar char="■"/>
            </a:pPr>
            <a:r>
              <a:rPr lang="en-US" sz="2240"/>
              <a:t>Special topics relating to NJ tax law on retirement income to be discussed on subsequent slides </a:t>
            </a:r>
            <a:endParaRPr/>
          </a:p>
          <a:p>
            <a:pPr marL="914400" lvl="1" indent="-338138" algn="l" rtl="0">
              <a:lnSpc>
                <a:spcPct val="80000"/>
              </a:lnSpc>
              <a:spcBef>
                <a:spcPts val="900"/>
              </a:spcBef>
              <a:spcAft>
                <a:spcPts val="0"/>
              </a:spcAft>
              <a:buSzPts val="2156"/>
              <a:buChar char="─"/>
            </a:pPr>
            <a:r>
              <a:rPr lang="en-US" sz="1960"/>
              <a:t>Military pensions </a:t>
            </a:r>
            <a:endParaRPr/>
          </a:p>
          <a:p>
            <a:pPr marL="914400" lvl="1" indent="-338138" algn="l" rtl="0">
              <a:lnSpc>
                <a:spcPct val="80000"/>
              </a:lnSpc>
              <a:spcBef>
                <a:spcPts val="900"/>
              </a:spcBef>
              <a:spcAft>
                <a:spcPts val="0"/>
              </a:spcAft>
              <a:buSzPts val="2156"/>
              <a:buChar char="─"/>
            </a:pPr>
            <a:r>
              <a:rPr lang="en-US" sz="1960"/>
              <a:t>NJ 1040 Pensions/Annuities/IRA Withdrawals (NJ 1040 Lines 19a/19b)</a:t>
            </a:r>
            <a:endParaRPr/>
          </a:p>
          <a:p>
            <a:pPr marL="914400" lvl="1" indent="-338138" algn="l" rtl="0">
              <a:lnSpc>
                <a:spcPct val="80000"/>
              </a:lnSpc>
              <a:spcBef>
                <a:spcPts val="900"/>
              </a:spcBef>
              <a:spcAft>
                <a:spcPts val="0"/>
              </a:spcAft>
              <a:buSzPts val="2156"/>
              <a:buChar char="─"/>
            </a:pPr>
            <a:r>
              <a:rPr lang="en-US" sz="1960"/>
              <a:t>Rules on taxability of NJ retirement income</a:t>
            </a:r>
            <a:endParaRPr/>
          </a:p>
          <a:p>
            <a:pPr marL="914400" lvl="1" indent="-338138" algn="l" rtl="0">
              <a:lnSpc>
                <a:spcPct val="80000"/>
              </a:lnSpc>
              <a:spcBef>
                <a:spcPts val="900"/>
              </a:spcBef>
              <a:spcAft>
                <a:spcPts val="0"/>
              </a:spcAft>
              <a:buSzPts val="2156"/>
              <a:buChar char="─"/>
            </a:pPr>
            <a:r>
              <a:rPr lang="en-US" sz="1960"/>
              <a:t>NJ IRA Worksheet for IRAs, 403b, 457b, Thrift Savings Plan</a:t>
            </a:r>
            <a:endParaRPr/>
          </a:p>
          <a:p>
            <a:pPr marL="914400" lvl="1" indent="-338138" algn="l" rtl="0">
              <a:lnSpc>
                <a:spcPct val="80000"/>
              </a:lnSpc>
              <a:spcBef>
                <a:spcPts val="900"/>
              </a:spcBef>
              <a:spcAft>
                <a:spcPts val="0"/>
              </a:spcAft>
              <a:buSzPts val="2156"/>
              <a:buChar char="─"/>
            </a:pPr>
            <a:r>
              <a:rPr lang="en-US" sz="1960"/>
              <a:t>NJ contributory pensions</a:t>
            </a:r>
            <a:endParaRPr/>
          </a:p>
          <a:p>
            <a:pPr marL="914400" lvl="1" indent="-338138" algn="l" rtl="0">
              <a:lnSpc>
                <a:spcPct val="80000"/>
              </a:lnSpc>
              <a:spcBef>
                <a:spcPts val="900"/>
              </a:spcBef>
              <a:spcAft>
                <a:spcPts val="0"/>
              </a:spcAft>
              <a:buSzPts val="2156"/>
              <a:buChar char="─"/>
            </a:pPr>
            <a:r>
              <a:rPr lang="en-US" sz="1960"/>
              <a:t>3-year rule for pensions</a:t>
            </a:r>
            <a:endParaRPr/>
          </a:p>
          <a:p>
            <a:pPr marL="914400" lvl="1" indent="-338138" algn="l" rtl="0">
              <a:lnSpc>
                <a:spcPct val="80000"/>
              </a:lnSpc>
              <a:spcBef>
                <a:spcPts val="900"/>
              </a:spcBef>
              <a:spcAft>
                <a:spcPts val="0"/>
              </a:spcAft>
              <a:buSzPts val="2156"/>
              <a:buChar char="─"/>
            </a:pPr>
            <a:r>
              <a:rPr lang="en-US" sz="1960"/>
              <a:t>NJ pension exclusion</a:t>
            </a:r>
            <a:endParaRPr/>
          </a:p>
          <a:p>
            <a:pPr marL="914400" lvl="1" indent="-338138" algn="l" rtl="0">
              <a:lnSpc>
                <a:spcPct val="80000"/>
              </a:lnSpc>
              <a:spcBef>
                <a:spcPts val="900"/>
              </a:spcBef>
              <a:spcAft>
                <a:spcPts val="0"/>
              </a:spcAft>
              <a:buSzPts val="2156"/>
              <a:buChar char="─"/>
            </a:pPr>
            <a:r>
              <a:rPr lang="en-US" sz="1960"/>
              <a:t>NJ other retirement income exclusions</a:t>
            </a:r>
            <a:endParaRPr/>
          </a:p>
          <a:p>
            <a:pPr marL="914400" lvl="1" indent="-338138" algn="l" rtl="0">
              <a:lnSpc>
                <a:spcPct val="80000"/>
              </a:lnSpc>
              <a:spcBef>
                <a:spcPts val="900"/>
              </a:spcBef>
              <a:spcAft>
                <a:spcPts val="0"/>
              </a:spcAft>
              <a:buSzPts val="2156"/>
              <a:buChar char="─"/>
            </a:pPr>
            <a:r>
              <a:rPr lang="en-US" sz="1960"/>
              <a:t>Disability pension on NJ return</a:t>
            </a:r>
            <a:endParaRPr sz="1960"/>
          </a:p>
          <a:p>
            <a:pPr marL="914400" lvl="1" indent="-338138" algn="l" rtl="0">
              <a:lnSpc>
                <a:spcPct val="80000"/>
              </a:lnSpc>
              <a:spcBef>
                <a:spcPts val="900"/>
              </a:spcBef>
              <a:spcAft>
                <a:spcPts val="0"/>
              </a:spcAft>
              <a:buSzPts val="2156"/>
              <a:buChar char="─"/>
            </a:pPr>
            <a:r>
              <a:rPr lang="en-US" sz="1960"/>
              <a:t>Public safety officer pension</a:t>
            </a:r>
            <a:endParaRPr sz="1960"/>
          </a:p>
          <a:p>
            <a:pPr marL="341313" lvl="0" indent="-341313" algn="l" rtl="0">
              <a:lnSpc>
                <a:spcPct val="80000"/>
              </a:lnSpc>
              <a:spcBef>
                <a:spcPts val="1800"/>
              </a:spcBef>
              <a:spcAft>
                <a:spcPts val="0"/>
              </a:spcAft>
              <a:buSzPts val="1568"/>
              <a:buNone/>
            </a:pPr>
            <a:endParaRPr sz="2240"/>
          </a:p>
          <a:p>
            <a:pPr marL="341313" lvl="0" indent="-241745" algn="l" rtl="0">
              <a:lnSpc>
                <a:spcPct val="80000"/>
              </a:lnSpc>
              <a:spcBef>
                <a:spcPts val="1800"/>
              </a:spcBef>
              <a:spcAft>
                <a:spcPts val="0"/>
              </a:spcAft>
              <a:buSzPts val="1568"/>
              <a:buNone/>
            </a:pPr>
            <a:endParaRPr sz="2240"/>
          </a:p>
        </p:txBody>
      </p:sp>
      <p:sp>
        <p:nvSpPr>
          <p:cNvPr id="113" name="Google Shape;113;p13"/>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NJ Retirement Income Topics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4"/>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119" name="Google Shape;119;p14"/>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6</a:t>
            </a:fld>
            <a:endParaRPr>
              <a:solidFill>
                <a:srgbClr val="888888"/>
              </a:solidFill>
            </a:endParaRPr>
          </a:p>
        </p:txBody>
      </p:sp>
      <p:sp>
        <p:nvSpPr>
          <p:cNvPr id="120" name="Google Shape;120;p14"/>
          <p:cNvSpPr txBox="1">
            <a:spLocks noGrp="1"/>
          </p:cNvSpPr>
          <p:nvPr>
            <p:ph type="body" idx="1"/>
          </p:nvPr>
        </p:nvSpPr>
        <p:spPr>
          <a:xfrm>
            <a:off x="918820" y="1355360"/>
            <a:ext cx="10434979" cy="4358332"/>
          </a:xfrm>
          <a:prstGeom prst="rect">
            <a:avLst/>
          </a:prstGeom>
          <a:noFill/>
          <a:ln>
            <a:noFill/>
          </a:ln>
        </p:spPr>
        <p:txBody>
          <a:bodyPr spcFirstLastPara="1" wrap="square" lIns="91425" tIns="45700" rIns="91425" bIns="45700" anchor="t" anchorCtr="0">
            <a:noAutofit/>
          </a:bodyPr>
          <a:lstStyle/>
          <a:p>
            <a:pPr marL="341313" lvl="0" indent="-341313" algn="l" rtl="0">
              <a:spcBef>
                <a:spcPts val="0"/>
              </a:spcBef>
              <a:spcAft>
                <a:spcPts val="0"/>
              </a:spcAft>
              <a:buSzPts val="1960"/>
              <a:buChar char="■"/>
            </a:pPr>
            <a:r>
              <a:rPr lang="en-US" sz="2800"/>
              <a:t>Military pensions are not taxable in NJ</a:t>
            </a:r>
            <a:endParaRPr/>
          </a:p>
          <a:p>
            <a:pPr marL="341313" lvl="0" indent="-341313" algn="l" rtl="0">
              <a:spcBef>
                <a:spcPts val="1800"/>
              </a:spcBef>
              <a:spcAft>
                <a:spcPts val="0"/>
              </a:spcAft>
              <a:buSzPts val="1960"/>
              <a:buChar char="■"/>
            </a:pPr>
            <a:r>
              <a:rPr lang="en-US" sz="2800"/>
              <a:t>Amount of military pension will flow through from entry of 1099-R in Federal section, so must tell TaxSlayer to subtract this from NJ taxable income</a:t>
            </a:r>
            <a:endParaRPr/>
          </a:p>
          <a:p>
            <a:pPr marL="341313" lvl="0" indent="-341313" algn="l" rtl="0">
              <a:spcBef>
                <a:spcPts val="1800"/>
              </a:spcBef>
              <a:spcAft>
                <a:spcPts val="0"/>
              </a:spcAft>
              <a:buSzPts val="1960"/>
              <a:buChar char="■"/>
            </a:pPr>
            <a:r>
              <a:rPr lang="en-US" sz="2800">
                <a:solidFill>
                  <a:srgbClr val="FF0000"/>
                </a:solidFill>
              </a:rPr>
              <a:t>Capture the amount of the military pension in NJ Checklist Income Subject to Tax section for later entry in TaxSlayer State section</a:t>
            </a:r>
            <a:endParaRPr/>
          </a:p>
        </p:txBody>
      </p:sp>
      <p:sp>
        <p:nvSpPr>
          <p:cNvPr id="121" name="Google Shape;121;p14"/>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000"/>
              <a:buFont typeface="Calibri"/>
              <a:buNone/>
            </a:pPr>
            <a:r>
              <a:rPr lang="en-US"/>
              <a:t>Military Pension on NJ Return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5"/>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129" name="Google Shape;129;p15"/>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7</a:t>
            </a:fld>
            <a:endParaRPr>
              <a:solidFill>
                <a:srgbClr val="888888"/>
              </a:solidFill>
            </a:endParaRPr>
          </a:p>
        </p:txBody>
      </p:sp>
      <p:sp>
        <p:nvSpPr>
          <p:cNvPr id="130" name="Google Shape;130;p15"/>
          <p:cNvSpPr txBox="1">
            <a:spLocks noGrp="1"/>
          </p:cNvSpPr>
          <p:nvPr>
            <p:ph type="body" idx="1"/>
          </p:nvPr>
        </p:nvSpPr>
        <p:spPr>
          <a:xfrm>
            <a:off x="1282700" y="1754188"/>
            <a:ext cx="9994900"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1785"/>
              <a:buChar char="■"/>
            </a:pPr>
            <a:r>
              <a:rPr lang="en-US" sz="2550" dirty="0"/>
              <a:t>NJ 1040 includes all distribution amounts from pensions, annuities, and IRAs on Line </a:t>
            </a:r>
            <a:r>
              <a:rPr lang="en-US" sz="2550" dirty="0" smtClean="0"/>
              <a:t>20a and 20b</a:t>
            </a:r>
            <a:endParaRPr dirty="0"/>
          </a:p>
          <a:p>
            <a:pPr marL="914400" lvl="1" indent="-338138" algn="l" rtl="0">
              <a:lnSpc>
                <a:spcPct val="80000"/>
              </a:lnSpc>
              <a:spcBef>
                <a:spcPts val="900"/>
              </a:spcBef>
              <a:spcAft>
                <a:spcPts val="0"/>
              </a:spcAft>
              <a:buSzPts val="2618"/>
              <a:buChar char="─"/>
            </a:pPr>
            <a:r>
              <a:rPr lang="en-US" sz="2380" dirty="0"/>
              <a:t>NJ does not have separate lines for IRAs vs. pensions/annuities as Federal 1040 does</a:t>
            </a:r>
            <a:endParaRPr dirty="0"/>
          </a:p>
          <a:p>
            <a:pPr marL="341313" lvl="0" indent="-341313" algn="l" rtl="0">
              <a:lnSpc>
                <a:spcPct val="80000"/>
              </a:lnSpc>
              <a:spcBef>
                <a:spcPts val="1800"/>
              </a:spcBef>
              <a:spcAft>
                <a:spcPts val="0"/>
              </a:spcAft>
              <a:buSzPts val="1785"/>
              <a:buChar char="■"/>
            </a:pPr>
            <a:r>
              <a:rPr lang="en-US" sz="2550" dirty="0"/>
              <a:t> NJ 1040 Line </a:t>
            </a:r>
            <a:r>
              <a:rPr lang="en-US" sz="2550" dirty="0" smtClean="0"/>
              <a:t>20a </a:t>
            </a:r>
            <a:r>
              <a:rPr lang="en-US" sz="2550" dirty="0"/>
              <a:t>includes all the taxable distribution amounts </a:t>
            </a:r>
            <a:endParaRPr dirty="0"/>
          </a:p>
          <a:p>
            <a:pPr marL="341313" lvl="0" indent="-341313" algn="l" rtl="0">
              <a:lnSpc>
                <a:spcPct val="80000"/>
              </a:lnSpc>
              <a:spcBef>
                <a:spcPts val="1800"/>
              </a:spcBef>
              <a:spcAft>
                <a:spcPts val="0"/>
              </a:spcAft>
              <a:buSzPts val="1785"/>
              <a:buChar char="■"/>
            </a:pPr>
            <a:r>
              <a:rPr lang="en-US" sz="2550" dirty="0"/>
              <a:t> NJ 1040 Line </a:t>
            </a:r>
            <a:r>
              <a:rPr lang="en-US" sz="2550" dirty="0" smtClean="0"/>
              <a:t>20b </a:t>
            </a:r>
            <a:r>
              <a:rPr lang="en-US" sz="2550" dirty="0"/>
              <a:t>includes all excludable amounts</a:t>
            </a:r>
            <a:endParaRPr dirty="0"/>
          </a:p>
          <a:p>
            <a:pPr marL="341313" lvl="0" indent="-341313" algn="l" rtl="0">
              <a:lnSpc>
                <a:spcPct val="80000"/>
              </a:lnSpc>
              <a:spcBef>
                <a:spcPts val="1800"/>
              </a:spcBef>
              <a:spcAft>
                <a:spcPts val="0"/>
              </a:spcAft>
              <a:buSzPts val="1785"/>
              <a:buChar char="■"/>
            </a:pPr>
            <a:r>
              <a:rPr lang="en-US" sz="2550" dirty="0"/>
              <a:t> Total of Lines </a:t>
            </a:r>
            <a:r>
              <a:rPr lang="en-US" sz="2550" dirty="0" smtClean="0"/>
              <a:t>20a </a:t>
            </a:r>
            <a:r>
              <a:rPr lang="en-US" sz="2550" dirty="0"/>
              <a:t>+ </a:t>
            </a:r>
            <a:r>
              <a:rPr lang="en-US" sz="2550" dirty="0" smtClean="0"/>
              <a:t>20b </a:t>
            </a:r>
            <a:r>
              <a:rPr lang="en-US" sz="2550" dirty="0"/>
              <a:t>should equal the total of all 1099-R Box 1s </a:t>
            </a:r>
            <a:endParaRPr dirty="0"/>
          </a:p>
          <a:p>
            <a:pPr marL="914400" lvl="1" indent="-338138" algn="l" rtl="0">
              <a:lnSpc>
                <a:spcPct val="80000"/>
              </a:lnSpc>
              <a:spcBef>
                <a:spcPts val="900"/>
              </a:spcBef>
              <a:spcAft>
                <a:spcPts val="0"/>
              </a:spcAft>
              <a:buSzPts val="2525"/>
              <a:buChar char="─"/>
            </a:pPr>
            <a:r>
              <a:rPr lang="en-US" sz="2295" dirty="0"/>
              <a:t>Does not include 1099-Rs for distributions that are totally tax-exempt, such as military pensions, disability pensions for persons under 65, Railroad Retirement Tier 2 pensions.  These items do not appear on NJ 1040 at all</a:t>
            </a:r>
            <a:endParaRPr dirty="0"/>
          </a:p>
          <a:p>
            <a:pPr marL="341313" lvl="0" indent="-220409" algn="l" rtl="0">
              <a:lnSpc>
                <a:spcPct val="80000"/>
              </a:lnSpc>
              <a:spcBef>
                <a:spcPts val="1800"/>
              </a:spcBef>
              <a:spcAft>
                <a:spcPts val="0"/>
              </a:spcAft>
              <a:buSzPts val="1904"/>
              <a:buNone/>
            </a:pPr>
            <a:endParaRPr sz="2720" dirty="0"/>
          </a:p>
        </p:txBody>
      </p:sp>
      <p:sp>
        <p:nvSpPr>
          <p:cNvPr id="131" name="Google Shape;131;p15"/>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dirty="0"/>
              <a:t>NJ 1040 Line </a:t>
            </a:r>
            <a:r>
              <a:rPr lang="en-US" sz="3600" dirty="0" smtClean="0"/>
              <a:t>20a and 20b Pensions/Annuities/IRA </a:t>
            </a:r>
            <a:r>
              <a:rPr lang="en-US" sz="3600" dirty="0"/>
              <a:t>Withdrawals </a:t>
            </a:r>
            <a:endParaRP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6"/>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137" name="Google Shape;137;p16"/>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8</a:t>
            </a:fld>
            <a:endParaRPr>
              <a:solidFill>
                <a:srgbClr val="888888"/>
              </a:solidFill>
            </a:endParaRPr>
          </a:p>
        </p:txBody>
      </p:sp>
      <p:sp>
        <p:nvSpPr>
          <p:cNvPr id="138" name="Google Shape;138;p16"/>
          <p:cNvSpPr txBox="1">
            <a:spLocks noGrp="1"/>
          </p:cNvSpPr>
          <p:nvPr>
            <p:ph type="body" idx="1"/>
          </p:nvPr>
        </p:nvSpPr>
        <p:spPr>
          <a:xfrm>
            <a:off x="1282700" y="1754188"/>
            <a:ext cx="9994900" cy="4022725"/>
          </a:xfrm>
          <a:prstGeom prst="rect">
            <a:avLst/>
          </a:prstGeom>
          <a:noFill/>
          <a:ln>
            <a:noFill/>
          </a:ln>
        </p:spPr>
        <p:txBody>
          <a:bodyPr spcFirstLastPara="1" wrap="square" lIns="91425" tIns="45700" rIns="91425" bIns="45700" anchor="t" anchorCtr="0">
            <a:noAutofit/>
          </a:bodyPr>
          <a:lstStyle/>
          <a:p>
            <a:pPr marL="341313" lvl="0" indent="-341313" algn="l" rtl="0">
              <a:lnSpc>
                <a:spcPct val="80000"/>
              </a:lnSpc>
              <a:spcBef>
                <a:spcPts val="0"/>
              </a:spcBef>
              <a:spcAft>
                <a:spcPts val="0"/>
              </a:spcAft>
              <a:buSzPts val="2083"/>
              <a:buChar char="■"/>
            </a:pPr>
            <a:r>
              <a:rPr lang="en-US" sz="2975" dirty="0"/>
              <a:t>NJ 1040 Line </a:t>
            </a:r>
            <a:r>
              <a:rPr lang="en-US" sz="2975" dirty="0" smtClean="0"/>
              <a:t>20b </a:t>
            </a:r>
            <a:r>
              <a:rPr lang="en-US" sz="2975" dirty="0"/>
              <a:t>is used to show the excludable portion of any distribution you received from a contributory pension, annuity, or IRA. This is the amount that represents your previously taxed contributions to the plan</a:t>
            </a:r>
            <a:endParaRPr dirty="0"/>
          </a:p>
          <a:p>
            <a:pPr marL="341313" lvl="0" indent="-341313" algn="l" rtl="0">
              <a:lnSpc>
                <a:spcPct val="80000"/>
              </a:lnSpc>
              <a:spcBef>
                <a:spcPts val="1800"/>
              </a:spcBef>
              <a:spcAft>
                <a:spcPts val="0"/>
              </a:spcAft>
              <a:buSzPts val="2083"/>
              <a:buChar char="■"/>
            </a:pPr>
            <a:r>
              <a:rPr lang="en-US" sz="2975" dirty="0"/>
              <a:t> To determine the excludable amount to enter, add together:</a:t>
            </a:r>
            <a:endParaRPr dirty="0"/>
          </a:p>
          <a:p>
            <a:pPr marL="914400" lvl="1" indent="-338138" algn="l" rtl="0">
              <a:lnSpc>
                <a:spcPct val="80000"/>
              </a:lnSpc>
              <a:spcBef>
                <a:spcPts val="900"/>
              </a:spcBef>
              <a:spcAft>
                <a:spcPts val="0"/>
              </a:spcAft>
              <a:buSzPts val="3086"/>
              <a:buChar char="─"/>
            </a:pPr>
            <a:r>
              <a:rPr lang="en-US" sz="2805" dirty="0"/>
              <a:t>Non-taxable amounts calculated on the Simplified General Rule Worksheet</a:t>
            </a:r>
            <a:endParaRPr dirty="0"/>
          </a:p>
          <a:p>
            <a:pPr marL="914400" lvl="1" indent="-338138" algn="l" rtl="0">
              <a:lnSpc>
                <a:spcPct val="80000"/>
              </a:lnSpc>
              <a:spcBef>
                <a:spcPts val="900"/>
              </a:spcBef>
              <a:spcAft>
                <a:spcPts val="0"/>
              </a:spcAft>
              <a:buSzPts val="3086"/>
              <a:buChar char="─"/>
            </a:pPr>
            <a:r>
              <a:rPr lang="en-US" sz="2805" dirty="0"/>
              <a:t>The difference amount anytime the 1099-R Box 1 (gross distribution) is different than Box 2a (taxable amount)</a:t>
            </a:r>
            <a:endParaRPr dirty="0"/>
          </a:p>
        </p:txBody>
      </p:sp>
      <p:sp>
        <p:nvSpPr>
          <p:cNvPr id="139" name="Google Shape;139;p16"/>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dirty="0"/>
              <a:t>NJ 1040 Line </a:t>
            </a:r>
            <a:r>
              <a:rPr lang="en-US" sz="3600" dirty="0" smtClean="0"/>
              <a:t>20b </a:t>
            </a:r>
            <a:r>
              <a:rPr lang="en-US" sz="3600" dirty="0"/>
              <a:t>– Excludable Pensions, Annuities, &amp; IRA Withdrawals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7"/>
          <p:cNvSpPr txBox="1">
            <a:spLocks noGrp="1"/>
          </p:cNvSpPr>
          <p:nvPr>
            <p:ph type="ftr" idx="11"/>
          </p:nvPr>
        </p:nvSpPr>
        <p:spPr>
          <a:xfrm>
            <a:off x="3476488" y="6265305"/>
            <a:ext cx="3860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solidFill>
                  <a:srgbClr val="888888"/>
                </a:solidFill>
              </a:rPr>
              <a:t>NTTC Training – TY2018</a:t>
            </a:r>
            <a:endParaRPr>
              <a:solidFill>
                <a:srgbClr val="888888"/>
              </a:solidFill>
            </a:endParaRPr>
          </a:p>
        </p:txBody>
      </p:sp>
      <p:sp>
        <p:nvSpPr>
          <p:cNvPr id="145" name="Google Shape;145;p17"/>
          <p:cNvSpPr txBox="1">
            <a:spLocks noGrp="1"/>
          </p:cNvSpPr>
          <p:nvPr>
            <p:ph type="sldNum" idx="12"/>
          </p:nvPr>
        </p:nvSpPr>
        <p:spPr>
          <a:xfrm>
            <a:off x="609603" y="6265305"/>
            <a:ext cx="93648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solidFill>
                  <a:srgbClr val="888888"/>
                </a:solidFill>
              </a:rPr>
              <a:t>9</a:t>
            </a:fld>
            <a:endParaRPr>
              <a:solidFill>
                <a:srgbClr val="888888"/>
              </a:solidFill>
            </a:endParaRPr>
          </a:p>
        </p:txBody>
      </p:sp>
      <p:sp>
        <p:nvSpPr>
          <p:cNvPr id="146" name="Google Shape;146;p17"/>
          <p:cNvSpPr txBox="1">
            <a:spLocks noGrp="1"/>
          </p:cNvSpPr>
          <p:nvPr>
            <p:ph type="body" idx="1"/>
          </p:nvPr>
        </p:nvSpPr>
        <p:spPr>
          <a:xfrm>
            <a:off x="1282700" y="1754188"/>
            <a:ext cx="10071100" cy="4022725"/>
          </a:xfrm>
          <a:prstGeom prst="rect">
            <a:avLst/>
          </a:prstGeom>
          <a:noFill/>
          <a:ln>
            <a:noFill/>
          </a:ln>
        </p:spPr>
        <p:txBody>
          <a:bodyPr spcFirstLastPara="1" wrap="square" lIns="91425" tIns="45700" rIns="91425" bIns="45700" anchor="t" anchorCtr="0">
            <a:noAutofit/>
          </a:bodyPr>
          <a:lstStyle/>
          <a:p>
            <a:pPr marL="914400" lvl="1" indent="-338138" algn="l" rtl="0">
              <a:lnSpc>
                <a:spcPct val="90000"/>
              </a:lnSpc>
              <a:spcBef>
                <a:spcPts val="0"/>
              </a:spcBef>
              <a:spcAft>
                <a:spcPts val="0"/>
              </a:spcAft>
              <a:buSzPts val="3663"/>
              <a:buChar char="─"/>
            </a:pPr>
            <a:r>
              <a:rPr lang="en-US" sz="3330" dirty="0"/>
              <a:t>The full amount received when using the Three-Year Rule until all of the contributions are recovered</a:t>
            </a:r>
            <a:endParaRPr dirty="0"/>
          </a:p>
          <a:p>
            <a:pPr marL="914400" lvl="1" indent="-338138" algn="l" rtl="0">
              <a:lnSpc>
                <a:spcPct val="90000"/>
              </a:lnSpc>
              <a:spcBef>
                <a:spcPts val="900"/>
              </a:spcBef>
              <a:spcAft>
                <a:spcPts val="0"/>
              </a:spcAft>
              <a:buSzPts val="3663"/>
              <a:buChar char="─"/>
            </a:pPr>
            <a:r>
              <a:rPr lang="en-US" sz="3330" dirty="0"/>
              <a:t>Do not include pensions that are not taxed in NJ such as  military pensions, disability pensions under 65,  and Railroad Retirement Tier 2 pensions </a:t>
            </a:r>
            <a:endParaRPr dirty="0"/>
          </a:p>
          <a:p>
            <a:pPr marL="341313" lvl="0" indent="-341313" algn="l" rtl="0">
              <a:lnSpc>
                <a:spcPct val="90000"/>
              </a:lnSpc>
              <a:spcBef>
                <a:spcPts val="1800"/>
              </a:spcBef>
              <a:spcAft>
                <a:spcPts val="0"/>
              </a:spcAft>
              <a:buSzPts val="2525"/>
              <a:buChar char="■"/>
            </a:pPr>
            <a:r>
              <a:rPr lang="en-US" sz="3607" dirty="0" smtClean="0"/>
              <a:t>Refer </a:t>
            </a:r>
            <a:r>
              <a:rPr lang="en-US" sz="3607" dirty="0"/>
              <a:t>to TaxPrep4Free.org “NJ Special Handling” document on Preparer page for details</a:t>
            </a:r>
            <a:endParaRPr dirty="0"/>
          </a:p>
          <a:p>
            <a:pPr marL="341313" lvl="0" indent="-209741" algn="l" rtl="0">
              <a:lnSpc>
                <a:spcPct val="90000"/>
              </a:lnSpc>
              <a:spcBef>
                <a:spcPts val="1800"/>
              </a:spcBef>
              <a:spcAft>
                <a:spcPts val="0"/>
              </a:spcAft>
              <a:buSzPts val="2072"/>
              <a:buNone/>
            </a:pPr>
            <a:endParaRPr sz="2960" dirty="0"/>
          </a:p>
        </p:txBody>
      </p:sp>
      <p:sp>
        <p:nvSpPr>
          <p:cNvPr id="147" name="Google Shape;147;p17"/>
          <p:cNvSpPr txBox="1">
            <a:spLocks noGrp="1"/>
          </p:cNvSpPr>
          <p:nvPr>
            <p:ph type="title"/>
          </p:nvPr>
        </p:nvSpPr>
        <p:spPr>
          <a:xfrm>
            <a:off x="1066803" y="28835"/>
            <a:ext cx="9751391"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alibri"/>
              <a:buNone/>
            </a:pPr>
            <a:r>
              <a:rPr lang="en-US" sz="3600" dirty="0"/>
              <a:t>NJ 1040 Line </a:t>
            </a:r>
            <a:r>
              <a:rPr lang="en-US" sz="3600" dirty="0" smtClean="0"/>
              <a:t>20b </a:t>
            </a:r>
            <a:r>
              <a:rPr lang="en-US" sz="3600" dirty="0"/>
              <a:t>– Excludable Pensions, Annuities, &amp; IRA </a:t>
            </a:r>
            <a:r>
              <a:rPr lang="en-US" sz="3600" dirty="0" smtClean="0"/>
              <a:t>Withdrawals – </a:t>
            </a:r>
            <a:r>
              <a:rPr lang="en-US" sz="3200" dirty="0" smtClean="0"/>
              <a:t>cont’d</a:t>
            </a:r>
            <a:endParaRPr sz="3200" dirty="0"/>
          </a:p>
        </p:txBody>
      </p:sp>
    </p:spTree>
  </p:cSld>
  <p:clrMapOvr>
    <a:masterClrMapping/>
  </p:clrMapOvr>
</p:sld>
</file>

<file path=ppt/theme/theme1.xml><?xml version="1.0" encoding="utf-8"?>
<a:theme xmlns:a="http://schemas.openxmlformats.org/drawingml/2006/main" name="2018 Temple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2220</Words>
  <Application>Microsoft Office PowerPoint</Application>
  <PresentationFormat>Widescreen</PresentationFormat>
  <Paragraphs>236</Paragraphs>
  <Slides>30</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Noto Sans Symbols</vt:lpstr>
      <vt:lpstr>2018 Templet</vt:lpstr>
      <vt:lpstr>Retirement Income:  IRAs and Pensions</vt:lpstr>
      <vt:lpstr>Traditional IRA – NJ Rules</vt:lpstr>
      <vt:lpstr>Roth IRA – NJ Rules</vt:lpstr>
      <vt:lpstr>401k Plans – NJ Rules</vt:lpstr>
      <vt:lpstr>NJ Retirement Income Topics</vt:lpstr>
      <vt:lpstr>Military Pension on NJ Return</vt:lpstr>
      <vt:lpstr>NJ 1040 Line 20a and 20b Pensions/Annuities/IRA Withdrawals </vt:lpstr>
      <vt:lpstr>NJ 1040 Line 20b – Excludable Pensions, Annuities, &amp; IRA Withdrawals</vt:lpstr>
      <vt:lpstr>NJ 1040 Line 20b – Excludable Pensions, Annuities, &amp; IRA Withdrawals – cont’d</vt:lpstr>
      <vt:lpstr>Rules on Taxability Of Retirement Income - NJ</vt:lpstr>
      <vt:lpstr>IRAs, 403b, 457b, Thrift Savings Plans</vt:lpstr>
      <vt:lpstr>IRAs, 403b, 457b, Thrift Savings Plans – cont’d</vt:lpstr>
      <vt:lpstr>NJ IRA Worksheet on TaxPrep4Free.org to determine Taxable and Nontaxable Portions of IRAs, 403b, 457b, Thrift Savings Plans</vt:lpstr>
      <vt:lpstr>NJ Contributory Pensions</vt:lpstr>
      <vt:lpstr>NJ Contributory Pensions – cont’d</vt:lpstr>
      <vt:lpstr>NJ Contributory Pensions – cont’d</vt:lpstr>
      <vt:lpstr>NJ Contributory Pensions – cont’d</vt:lpstr>
      <vt:lpstr>Example of NJ Contributory Pension</vt:lpstr>
      <vt:lpstr>NJ 3-Year Rule for Pensions Qualifications</vt:lpstr>
      <vt:lpstr>NJ 3-Year Rule for Pensions Qualifications</vt:lpstr>
      <vt:lpstr>NJ Pension Exclusion  Qualifications</vt:lpstr>
      <vt:lpstr>NJ Pension Exclusion  Annual Amounts</vt:lpstr>
      <vt:lpstr>Other Retirement Income Exclusions - NJ1040 Line 28b</vt:lpstr>
      <vt:lpstr>Other Retirement Income Exclusions: Unclaimed Pension Exclusion</vt:lpstr>
      <vt:lpstr>NJ Other Retirement Income Exclusions:  For  Taxpayers Unable to Receive SS/RR Benefits</vt:lpstr>
      <vt:lpstr>TS – Additional Questions for Other Retirement Income Exclusion</vt:lpstr>
      <vt:lpstr>Railroad Retirement Benefits Tier 2  (Pension Equivalent)</vt:lpstr>
      <vt:lpstr>Disability Pension on NJ Return</vt:lpstr>
      <vt:lpstr>Public Safety Officer Pension</vt:lpstr>
      <vt:lpstr>Public Safety Officer Pension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Retirement Income:  IRAs and Pensions</dc:title>
  <dc:creator>kathy</dc:creator>
  <cp:lastModifiedBy>kathy</cp:lastModifiedBy>
  <cp:revision>11</cp:revision>
  <dcterms:modified xsi:type="dcterms:W3CDTF">2018-11-16T16:55:27Z</dcterms:modified>
</cp:coreProperties>
</file>